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88695" y="625847"/>
            <a:ext cx="1732914" cy="38671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5080">
              <a:lnSpc>
                <a:spcPts val="1400"/>
              </a:lnSpc>
              <a:spcBef>
                <a:spcPts val="180"/>
              </a:spcBef>
            </a:pPr>
            <a:r>
              <a:rPr dirty="0" sz="1200" b="1">
                <a:latin typeface="Arial"/>
                <a:cs typeface="Arial"/>
              </a:rPr>
              <a:t>Nombre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de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la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empresa: </a:t>
            </a:r>
            <a:r>
              <a:rPr dirty="0" sz="1200" b="1">
                <a:latin typeface="Arial"/>
                <a:cs typeface="Arial"/>
              </a:rPr>
              <a:t>CENTRO</a:t>
            </a:r>
            <a:r>
              <a:rPr dirty="0" sz="1200" spc="-4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MASTER</a:t>
            </a:r>
            <a:r>
              <a:rPr dirty="0" sz="1200" spc="-45" b="1">
                <a:latin typeface="Arial"/>
                <a:cs typeface="Arial"/>
              </a:rPr>
              <a:t> </a:t>
            </a:r>
            <a:r>
              <a:rPr dirty="0" sz="1200" spc="-20" b="1">
                <a:latin typeface="Arial"/>
                <a:cs typeface="Arial"/>
              </a:rPr>
              <a:t>2023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020815" y="630419"/>
            <a:ext cx="880110" cy="561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dirty="0" sz="1200" spc="-10" b="1">
                <a:latin typeface="Arial"/>
                <a:cs typeface="Arial"/>
              </a:rPr>
              <a:t>16/jul./2025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90"/>
              </a:lnSpc>
            </a:pPr>
            <a:r>
              <a:rPr dirty="0" sz="1200" spc="-20" b="1">
                <a:latin typeface="Arial"/>
                <a:cs typeface="Arial"/>
              </a:rPr>
              <a:t>2023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405"/>
              </a:lnSpc>
            </a:pPr>
            <a:r>
              <a:rPr dirty="0" sz="1200" spc="-10" b="1">
                <a:latin typeface="Arial"/>
                <a:cs typeface="Arial"/>
              </a:rPr>
              <a:t>DICIEMBRE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28547" y="1322315"/>
            <a:ext cx="1212215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latin typeface="Arial"/>
                <a:cs typeface="Arial"/>
              </a:rPr>
              <a:t>(Debe)</a:t>
            </a:r>
            <a:r>
              <a:rPr dirty="0" sz="1500" spc="-35" b="1">
                <a:latin typeface="Arial"/>
                <a:cs typeface="Arial"/>
              </a:rPr>
              <a:t> </a:t>
            </a:r>
            <a:r>
              <a:rPr dirty="0" sz="1500" spc="-10" b="1">
                <a:latin typeface="Arial"/>
                <a:cs typeface="Arial"/>
              </a:rPr>
              <a:t>Haber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164584" y="1162915"/>
            <a:ext cx="616585" cy="385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0190" marR="5080" indent="-238125">
              <a:lnSpc>
                <a:spcPct val="107300"/>
              </a:lnSpc>
              <a:spcBef>
                <a:spcPts val="95"/>
              </a:spcBef>
            </a:pPr>
            <a:r>
              <a:rPr dirty="0" sz="1100" b="1">
                <a:latin typeface="Arial"/>
                <a:cs typeface="Arial"/>
              </a:rPr>
              <a:t>Notas</a:t>
            </a:r>
            <a:r>
              <a:rPr dirty="0" sz="1100" spc="-30" b="1">
                <a:latin typeface="Arial"/>
                <a:cs typeface="Arial"/>
              </a:rPr>
              <a:t> </a:t>
            </a:r>
            <a:r>
              <a:rPr dirty="0" sz="1100" spc="-25" b="1">
                <a:latin typeface="Arial"/>
                <a:cs typeface="Arial"/>
              </a:rPr>
              <a:t>de la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197855" y="1322315"/>
            <a:ext cx="45212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20" b="1">
                <a:latin typeface="Arial"/>
                <a:cs typeface="Arial"/>
              </a:rPr>
              <a:t>2023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5999988" y="4657344"/>
            <a:ext cx="12700" cy="195580"/>
          </a:xfrm>
          <a:custGeom>
            <a:avLst/>
            <a:gdLst/>
            <a:ahLst/>
            <a:cxnLst/>
            <a:rect l="l" t="t" r="r" b="b"/>
            <a:pathLst>
              <a:path w="12700" h="195579">
                <a:moveTo>
                  <a:pt x="12192" y="195072"/>
                </a:moveTo>
                <a:lnTo>
                  <a:pt x="0" y="195072"/>
                </a:lnTo>
                <a:lnTo>
                  <a:pt x="0" y="0"/>
                </a:lnTo>
                <a:lnTo>
                  <a:pt x="12192" y="0"/>
                </a:lnTo>
                <a:lnTo>
                  <a:pt x="12192" y="1950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467855" y="1173480"/>
            <a:ext cx="5544820" cy="7216140"/>
          </a:xfrm>
          <a:custGeom>
            <a:avLst/>
            <a:gdLst/>
            <a:ahLst/>
            <a:cxnLst/>
            <a:rect l="l" t="t" r="r" b="b"/>
            <a:pathLst>
              <a:path w="5544820" h="7216140">
                <a:moveTo>
                  <a:pt x="12192" y="0"/>
                </a:moveTo>
                <a:lnTo>
                  <a:pt x="0" y="0"/>
                </a:lnTo>
                <a:lnTo>
                  <a:pt x="0" y="7216140"/>
                </a:lnTo>
                <a:lnTo>
                  <a:pt x="12192" y="7216140"/>
                </a:lnTo>
                <a:lnTo>
                  <a:pt x="12192" y="0"/>
                </a:lnTo>
                <a:close/>
              </a:path>
              <a:path w="5544820" h="7216140">
                <a:moveTo>
                  <a:pt x="5544324" y="0"/>
                </a:moveTo>
                <a:lnTo>
                  <a:pt x="12204" y="0"/>
                </a:lnTo>
                <a:lnTo>
                  <a:pt x="12204" y="12192"/>
                </a:lnTo>
                <a:lnTo>
                  <a:pt x="3637788" y="12192"/>
                </a:lnTo>
                <a:lnTo>
                  <a:pt x="3637788" y="7216140"/>
                </a:lnTo>
                <a:lnTo>
                  <a:pt x="3649980" y="7216140"/>
                </a:lnTo>
                <a:lnTo>
                  <a:pt x="3649980" y="12192"/>
                </a:lnTo>
                <a:lnTo>
                  <a:pt x="4357116" y="12192"/>
                </a:lnTo>
                <a:lnTo>
                  <a:pt x="4357116" y="7216140"/>
                </a:lnTo>
                <a:lnTo>
                  <a:pt x="4369308" y="7216140"/>
                </a:lnTo>
                <a:lnTo>
                  <a:pt x="4369308" y="12192"/>
                </a:lnTo>
                <a:lnTo>
                  <a:pt x="5532120" y="12192"/>
                </a:lnTo>
                <a:lnTo>
                  <a:pt x="5532120" y="758952"/>
                </a:lnTo>
                <a:lnTo>
                  <a:pt x="5544324" y="758952"/>
                </a:lnTo>
                <a:lnTo>
                  <a:pt x="5544324" y="12192"/>
                </a:lnTo>
                <a:lnTo>
                  <a:pt x="55443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473963" y="1560133"/>
          <a:ext cx="5614670" cy="68129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3055"/>
                <a:gridCol w="3324225"/>
                <a:gridCol w="718820"/>
                <a:gridCol w="1174750"/>
              </a:tblGrid>
              <a:tr h="17081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220"/>
                        </a:lnSpc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Memoria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ctr" marL="311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Importe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neto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la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cifra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negocios.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63500">
                        <a:lnSpc>
                          <a:spcPts val="1425"/>
                        </a:lnSpc>
                        <a:spcBef>
                          <a:spcPts val="25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93.790,53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324485">
                <a:tc>
                  <a:txBody>
                    <a:bodyPr/>
                    <a:lstStyle/>
                    <a:p>
                      <a:pPr algn="ctr" marL="3111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2.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17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Variación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existencias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productos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terminados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0" b="1">
                          <a:latin typeface="Arial"/>
                          <a:cs typeface="Arial"/>
                        </a:rPr>
                        <a:t>y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1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curso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fabricación.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6055">
                <a:tc>
                  <a:txBody>
                    <a:bodyPr/>
                    <a:lstStyle/>
                    <a:p>
                      <a:pPr algn="ctr" marL="31115">
                        <a:lnSpc>
                          <a:spcPts val="1310"/>
                        </a:lnSpc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3.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Trab.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realizados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por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la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empresa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para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su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 activo.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3200">
                <a:tc>
                  <a:txBody>
                    <a:bodyPr/>
                    <a:lstStyle/>
                    <a:p>
                      <a:pPr algn="ctr" marL="3111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4.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Aprovisionamientos.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350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-140.312,06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</a:tr>
              <a:tr h="199390">
                <a:tc>
                  <a:txBody>
                    <a:bodyPr/>
                    <a:lstStyle/>
                    <a:p>
                      <a:pPr algn="ctr" marL="31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5.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Otros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ingresos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explotación.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2865">
                        <a:lnSpc>
                          <a:spcPct val="100000"/>
                        </a:lnSpc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1.166.178,05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99390">
                <a:tc>
                  <a:txBody>
                    <a:bodyPr/>
                    <a:lstStyle/>
                    <a:p>
                      <a:pPr algn="ctr" marL="31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6.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Gastos</a:t>
                      </a:r>
                      <a:r>
                        <a:rPr dirty="0" sz="1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 Personal.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3500">
                        <a:lnSpc>
                          <a:spcPct val="100000"/>
                        </a:lnSpc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-427.641,60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99390">
                <a:tc>
                  <a:txBody>
                    <a:bodyPr/>
                    <a:lstStyle/>
                    <a:p>
                      <a:pPr algn="ctr" marL="31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7.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Otros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gastos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explotación.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3500">
                        <a:lnSpc>
                          <a:spcPct val="100000"/>
                        </a:lnSpc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-668.074,71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202565">
                <a:tc>
                  <a:txBody>
                    <a:bodyPr/>
                    <a:lstStyle/>
                    <a:p>
                      <a:pPr algn="ctr" marL="311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8.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Amortización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 del</a:t>
                      </a:r>
                      <a:r>
                        <a:rPr dirty="0" sz="10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inmovilizado.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4135">
                        <a:lnSpc>
                          <a:spcPct val="100000"/>
                        </a:lnSpc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-2.801,02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95580">
                <a:tc>
                  <a:txBody>
                    <a:bodyPr/>
                    <a:lstStyle/>
                    <a:p>
                      <a:pPr algn="ctr" marL="3111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9.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Imputación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Subv.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Inmovil.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financ.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otras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33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99390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10.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Excesos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provisiones.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96215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11.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Deterioro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0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resultado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por</a:t>
                      </a:r>
                      <a:r>
                        <a:rPr dirty="0" sz="10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enajenaciones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inmov.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0025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12.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Otros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resultados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350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609,00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</a:tr>
              <a:tr h="218440">
                <a:tc>
                  <a:txBody>
                    <a:bodyPr/>
                    <a:lstStyle/>
                    <a:p>
                      <a:pPr algn="ctr" marL="31750">
                        <a:lnSpc>
                          <a:spcPts val="1555"/>
                        </a:lnSpc>
                      </a:pPr>
                      <a:r>
                        <a:rPr dirty="0" sz="1300" spc="-25" b="1">
                          <a:latin typeface="Arial"/>
                          <a:cs typeface="Arial"/>
                        </a:rPr>
                        <a:t>A)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1555"/>
                        </a:lnSpc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RESULTADO</a:t>
                      </a:r>
                      <a:r>
                        <a:rPr dirty="0" sz="13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3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EXPLOTACION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5565">
                        <a:lnSpc>
                          <a:spcPts val="1620"/>
                        </a:lnSpc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21.748,19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C0C0C0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1440"/>
                        </a:lnSpc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(1+2+3+4+5+6+7+8+9+10+11+12)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  <a:tr h="192405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13.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Ingresos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financieros.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62230">
                        <a:lnSpc>
                          <a:spcPts val="1395"/>
                        </a:lnSpc>
                        <a:spcBef>
                          <a:spcPts val="25"/>
                        </a:spcBef>
                      </a:pPr>
                      <a:r>
                        <a:rPr dirty="0" sz="1200" spc="-20" b="1">
                          <a:latin typeface="Arial"/>
                          <a:cs typeface="Arial"/>
                        </a:rPr>
                        <a:t>9,06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59385">
                <a:tc>
                  <a:txBody>
                    <a:bodyPr/>
                    <a:lstStyle/>
                    <a:p>
                      <a:pPr algn="ctr" marL="29845">
                        <a:lnSpc>
                          <a:spcPts val="1130"/>
                        </a:lnSpc>
                        <a:spcBef>
                          <a:spcPts val="25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a)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140"/>
                        </a:lnSpc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Imputación</a:t>
                      </a:r>
                      <a:r>
                        <a:rPr dirty="0" sz="10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Suvenciones,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donaciones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0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legados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de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0675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b)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3589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120"/>
                        </a:lnSpc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carácter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financiero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Otros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ingresos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financieros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2230">
                        <a:lnSpc>
                          <a:spcPts val="1420"/>
                        </a:lnSpc>
                        <a:spcBef>
                          <a:spcPts val="1005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9,06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27635"/>
                </a:tc>
              </a:tr>
              <a:tr h="196215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14.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Gastos</a:t>
                      </a:r>
                      <a:r>
                        <a:rPr dirty="0" sz="1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financieros.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0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4135">
                        <a:lnSpc>
                          <a:spcPts val="1395"/>
                        </a:lnSpc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-5.485,26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95580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15.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Variación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valor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razonable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instrum.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financieros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33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98120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16.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Diferencias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cambio.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0040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17.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135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Deterioro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0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resultado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por</a:t>
                      </a:r>
                      <a:r>
                        <a:rPr dirty="0" sz="10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enajenaciones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de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instrumentos</a:t>
                      </a:r>
                      <a:r>
                        <a:rPr dirty="0" sz="10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financieros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1610">
                <a:tc>
                  <a:txBody>
                    <a:bodyPr/>
                    <a:lstStyle/>
                    <a:p>
                      <a:pPr algn="ctr" marL="29845">
                        <a:lnSpc>
                          <a:spcPts val="1310"/>
                        </a:lnSpc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18.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Otros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Ingresos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Gastos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Carácter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Financiero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ctr" marL="29845">
                        <a:lnSpc>
                          <a:spcPts val="1295"/>
                        </a:lnSpc>
                        <a:spcBef>
                          <a:spcPts val="5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a)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Incorporación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al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activo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gastos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financieros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88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2085">
                <a:tc>
                  <a:txBody>
                    <a:bodyPr/>
                    <a:lstStyle/>
                    <a:p>
                      <a:pPr algn="ctr" marL="29845">
                        <a:lnSpc>
                          <a:spcPts val="1255"/>
                        </a:lnSpc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b)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Ingresos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financieros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derivados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convenios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acreed.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 marL="3175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c)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Resto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ingresos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0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gastos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 marL="30480">
                        <a:lnSpc>
                          <a:spcPts val="1555"/>
                        </a:lnSpc>
                      </a:pPr>
                      <a:r>
                        <a:rPr dirty="0" sz="1300" spc="-25" b="1">
                          <a:latin typeface="Arial"/>
                          <a:cs typeface="Arial"/>
                        </a:rPr>
                        <a:t>B)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1555"/>
                        </a:lnSpc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RESULTADO</a:t>
                      </a:r>
                      <a:r>
                        <a:rPr dirty="0" sz="13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FINANCIERO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6200">
                        <a:lnSpc>
                          <a:spcPts val="1620"/>
                        </a:lnSpc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-5.476,20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1440"/>
                        </a:lnSpc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(13+14+15+16+17+18)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 marL="30480">
                        <a:lnSpc>
                          <a:spcPts val="1555"/>
                        </a:lnSpc>
                      </a:pPr>
                      <a:r>
                        <a:rPr dirty="0" sz="1300" spc="-25" b="1">
                          <a:latin typeface="Arial"/>
                          <a:cs typeface="Arial"/>
                        </a:rPr>
                        <a:t>C)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1555"/>
                        </a:lnSpc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RESULTADO</a:t>
                      </a:r>
                      <a:r>
                        <a:rPr dirty="0" sz="13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ANTES</a:t>
                      </a:r>
                      <a:r>
                        <a:rPr dirty="0" sz="13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3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IMPUESTOS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5565">
                        <a:lnSpc>
                          <a:spcPts val="1620"/>
                        </a:lnSpc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16.271,99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1440"/>
                        </a:lnSpc>
                      </a:pPr>
                      <a:r>
                        <a:rPr dirty="0" sz="1300" b="1">
                          <a:latin typeface="Arial"/>
                          <a:cs typeface="Arial"/>
                        </a:rPr>
                        <a:t>(A</a:t>
                      </a:r>
                      <a:r>
                        <a:rPr dirty="0" sz="13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25" b="1">
                          <a:latin typeface="Arial"/>
                          <a:cs typeface="Arial"/>
                        </a:rPr>
                        <a:t>B)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  <a:tr h="199390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19.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Impuestos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sobre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beneficios.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413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-4.426,10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 marL="30480">
                        <a:lnSpc>
                          <a:spcPts val="1555"/>
                        </a:lnSpc>
                      </a:pPr>
                      <a:r>
                        <a:rPr dirty="0" sz="1300" spc="-25" b="1">
                          <a:latin typeface="Arial"/>
                          <a:cs typeface="Arial"/>
                        </a:rPr>
                        <a:t>D)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1555"/>
                        </a:lnSpc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RESULTADO</a:t>
                      </a:r>
                      <a:r>
                        <a:rPr dirty="0" sz="13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DEL</a:t>
                      </a:r>
                      <a:r>
                        <a:rPr dirty="0" sz="13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EJERCICIO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5565">
                        <a:lnSpc>
                          <a:spcPts val="1620"/>
                        </a:lnSpc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11.845,89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1440"/>
                        </a:lnSpc>
                      </a:pPr>
                      <a:r>
                        <a:rPr dirty="0" sz="1300" b="1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3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3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3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19</a:t>
                      </a:r>
                      <a:r>
                        <a:rPr dirty="0" sz="13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0" b="1">
                          <a:latin typeface="Arial"/>
                          <a:cs typeface="Arial"/>
                        </a:rPr>
                        <a:t>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10" name="object 10" descr=""/>
          <p:cNvSpPr txBox="1"/>
          <p:nvPr/>
        </p:nvSpPr>
        <p:spPr>
          <a:xfrm>
            <a:off x="2294635" y="331284"/>
            <a:ext cx="3652520" cy="86106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400" b="1">
                <a:latin typeface="Arial"/>
                <a:cs typeface="Arial"/>
              </a:rPr>
              <a:t>PÉRDIDA</a:t>
            </a:r>
            <a:r>
              <a:rPr dirty="0" sz="1400" spc="-6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Y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GANANCIAS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DE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spc="-20" b="1">
                <a:latin typeface="Arial"/>
                <a:cs typeface="Arial"/>
              </a:rPr>
              <a:t>PYMES</a:t>
            </a:r>
            <a:endParaRPr sz="1400">
              <a:latin typeface="Arial"/>
              <a:cs typeface="Arial"/>
            </a:endParaRPr>
          </a:p>
          <a:p>
            <a:pPr algn="r" marL="1671955" marR="5080" indent="609600">
              <a:lnSpc>
                <a:spcPts val="1370"/>
              </a:lnSpc>
              <a:spcBef>
                <a:spcPts val="434"/>
              </a:spcBef>
            </a:pPr>
            <a:r>
              <a:rPr dirty="0" sz="1200" b="1">
                <a:latin typeface="Arial"/>
                <a:cs typeface="Arial"/>
              </a:rPr>
              <a:t>Fecha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del </a:t>
            </a:r>
            <a:r>
              <a:rPr dirty="0" sz="1200" spc="-10" b="1">
                <a:latin typeface="Arial"/>
                <a:cs typeface="Arial"/>
              </a:rPr>
              <a:t>informe: </a:t>
            </a:r>
            <a:r>
              <a:rPr dirty="0" sz="1200" b="1">
                <a:latin typeface="Arial"/>
                <a:cs typeface="Arial"/>
              </a:rPr>
              <a:t>Ejercicio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actual: </a:t>
            </a:r>
            <a:r>
              <a:rPr dirty="0" sz="1200" b="1">
                <a:latin typeface="Arial"/>
                <a:cs typeface="Arial"/>
              </a:rPr>
              <a:t>APERTURA</a:t>
            </a:r>
            <a:r>
              <a:rPr dirty="0" sz="1200" spc="80" b="1">
                <a:latin typeface="Arial"/>
                <a:cs typeface="Arial"/>
              </a:rPr>
              <a:t>  </a:t>
            </a:r>
            <a:r>
              <a:rPr dirty="0" sz="1200">
                <a:latin typeface="Wingdings"/>
                <a:cs typeface="Wingdings"/>
              </a:rPr>
              <a:t>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 b="1">
                <a:latin typeface="Arial"/>
                <a:cs typeface="Arial"/>
              </a:rPr>
              <a:t>Período</a:t>
            </a:r>
            <a:r>
              <a:rPr dirty="0" sz="1200" spc="310" b="1">
                <a:latin typeface="Arial"/>
                <a:cs typeface="Arial"/>
              </a:rPr>
              <a:t> </a:t>
            </a:r>
            <a:r>
              <a:rPr dirty="0" sz="1200" spc="-50">
                <a:latin typeface="Wingdings"/>
                <a:cs typeface="Wingdings"/>
              </a:rPr>
              <a:t>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5999988" y="2240280"/>
            <a:ext cx="12700" cy="1998345"/>
          </a:xfrm>
          <a:custGeom>
            <a:avLst/>
            <a:gdLst/>
            <a:ahLst/>
            <a:cxnLst/>
            <a:rect l="l" t="t" r="r" b="b"/>
            <a:pathLst>
              <a:path w="12700" h="1998345">
                <a:moveTo>
                  <a:pt x="12192" y="1997964"/>
                </a:moveTo>
                <a:lnTo>
                  <a:pt x="0" y="1997964"/>
                </a:lnTo>
                <a:lnTo>
                  <a:pt x="0" y="0"/>
                </a:lnTo>
                <a:lnTo>
                  <a:pt x="12192" y="0"/>
                </a:lnTo>
                <a:lnTo>
                  <a:pt x="12192" y="19979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5999988" y="5315711"/>
            <a:ext cx="12700" cy="600710"/>
          </a:xfrm>
          <a:custGeom>
            <a:avLst/>
            <a:gdLst/>
            <a:ahLst/>
            <a:cxnLst/>
            <a:rect l="l" t="t" r="r" b="b"/>
            <a:pathLst>
              <a:path w="12700" h="600710">
                <a:moveTo>
                  <a:pt x="12192" y="600456"/>
                </a:moveTo>
                <a:lnTo>
                  <a:pt x="0" y="600456"/>
                </a:lnTo>
                <a:lnTo>
                  <a:pt x="0" y="0"/>
                </a:lnTo>
                <a:lnTo>
                  <a:pt x="12192" y="0"/>
                </a:lnTo>
                <a:lnTo>
                  <a:pt x="12192" y="6004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Contabilidad</dc:creator>
  <dc:title>PYMES.xls</dc:title>
  <dcterms:created xsi:type="dcterms:W3CDTF">2025-07-31T08:29:41Z</dcterms:created>
  <dcterms:modified xsi:type="dcterms:W3CDTF">2025-07-31T08:29:41Z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2025-07-16T00:00:00Z</vt:filetime>
  </property>
  <property fmtid="{D5CDD505-2E9C-101B-9397-08002B2CF9AE}" pid="3" name="LastSaved">
    <vt:filetime>2025-07-31T00:00:00Z</vt:filetime>
  </property>
  <property fmtid="{D5CDD505-2E9C-101B-9397-08002B2CF9AE}" pid="4" name="Producer">
    <vt:lpwstr>Microsoft: Print To PDF</vt:lpwstr>
  </property>
</Properties>
</file>