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392671" y="10316460"/>
            <a:ext cx="807720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#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8695" y="575555"/>
            <a:ext cx="1644650" cy="3670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20"/>
              </a:lnSpc>
              <a:spcBef>
                <a:spcPts val="185"/>
              </a:spcBef>
            </a:pPr>
            <a:r>
              <a:rPr dirty="0" sz="1150" b="1">
                <a:latin typeface="Arial"/>
                <a:cs typeface="Arial"/>
              </a:rPr>
              <a:t>Nombre</a:t>
            </a:r>
            <a:r>
              <a:rPr dirty="0" sz="1150" spc="-4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de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la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empresa: CENTRO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MASTER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2023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16044" y="749291"/>
            <a:ext cx="1550035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Ejercicio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actual:</a:t>
            </a:r>
            <a:r>
              <a:rPr dirty="0" sz="1150" spc="360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2023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1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649471" y="913883"/>
            <a:ext cx="2806700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b="1">
                <a:latin typeface="Arial"/>
                <a:cs typeface="Arial"/>
              </a:rPr>
              <a:t>APERTURA</a:t>
            </a:r>
            <a:r>
              <a:rPr dirty="0" sz="1150" spc="480" b="1">
                <a:latin typeface="Arial"/>
                <a:cs typeface="Arial"/>
              </a:rPr>
              <a:t> </a:t>
            </a:r>
            <a:r>
              <a:rPr dirty="0" sz="1150">
                <a:latin typeface="Wingdings"/>
                <a:cs typeface="Wingdings"/>
              </a:rPr>
              <a:t></a:t>
            </a:r>
            <a:r>
              <a:rPr dirty="0" sz="1150" spc="305">
                <a:latin typeface="Times New Roman"/>
                <a:cs typeface="Times New Roman"/>
              </a:rPr>
              <a:t> </a:t>
            </a:r>
            <a:r>
              <a:rPr dirty="0" sz="1150" b="1">
                <a:latin typeface="Arial"/>
                <a:cs typeface="Arial"/>
              </a:rPr>
              <a:t>Período</a:t>
            </a:r>
            <a:r>
              <a:rPr dirty="0" sz="1150" spc="270" b="1">
                <a:latin typeface="Arial"/>
                <a:cs typeface="Arial"/>
              </a:rPr>
              <a:t> </a:t>
            </a:r>
            <a:r>
              <a:rPr dirty="0" sz="1150">
                <a:latin typeface="Wingdings"/>
                <a:cs typeface="Wingdings"/>
              </a:rPr>
              <a:t></a:t>
            </a:r>
            <a:r>
              <a:rPr dirty="0" sz="1150" spc="459">
                <a:latin typeface="Times New Roman"/>
                <a:cs typeface="Times New Roman"/>
              </a:rPr>
              <a:t> </a:t>
            </a:r>
            <a:r>
              <a:rPr dirty="0" sz="1150" spc="-10" b="1">
                <a:latin typeface="Arial"/>
                <a:cs typeface="Arial"/>
              </a:rPr>
              <a:t>DICIEMBRE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467867" y="1094232"/>
          <a:ext cx="5218430" cy="4686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190"/>
                <a:gridCol w="716279"/>
                <a:gridCol w="1115694"/>
              </a:tblGrid>
              <a:tr h="523875">
                <a:tc>
                  <a:txBody>
                    <a:bodyPr/>
                    <a:lstStyle/>
                    <a:p>
                      <a:pPr marL="42354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ACTIVO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645" marR="6921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Notas</a:t>
                      </a:r>
                      <a:r>
                        <a:rPr dirty="0" sz="105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de la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Memoria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20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3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3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3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7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57.205,67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566420">
                <a:tc rowSpan="4">
                  <a:txBody>
                    <a:bodyPr/>
                    <a:lstStyle/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6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Inmovilizado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intangible.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Inmovilizado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material.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baseline="2923" sz="1425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inmobiliarias.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marR="280035" indent="-294640">
                        <a:lnSpc>
                          <a:spcPts val="1220"/>
                        </a:lnSpc>
                        <a:spcBef>
                          <a:spcPts val="7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sz="950" spc="-10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sz="9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50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 b="1">
                          <a:latin typeface="Arial"/>
                          <a:cs typeface="Arial"/>
                        </a:rPr>
                        <a:t>plazo.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financieras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Activos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impuesto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diferido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Deudores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corrientes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0325">
                        <a:lnSpc>
                          <a:spcPct val="10000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17.719,62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9177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2.374,00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74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37.112,05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3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ACTIVO</a:t>
                      </a:r>
                      <a:r>
                        <a:rPr dirty="0" sz="13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1.433.840,27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Existencias.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400,00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Deudores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cuentas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cobrar.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3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1.369.238,64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146050">
                        <a:lnSpc>
                          <a:spcPts val="125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servicios.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25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2.046,93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2875">
                        <a:lnSpc>
                          <a:spcPts val="115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servic.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l.p.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marR="118110">
                        <a:lnSpc>
                          <a:spcPts val="1185"/>
                        </a:lnSpc>
                        <a:tabLst>
                          <a:tab pos="271145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Clientes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ventas y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prestaciones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servic.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c.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latin typeface="Arial"/>
                          <a:cs typeface="Arial"/>
                        </a:rPr>
                        <a:t>p.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6050">
                        <a:lnSpc>
                          <a:spcPts val="116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Accionistas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(socios)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por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desembolsos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exigidos.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deudores.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1.367.191,71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r" marR="106045">
                        <a:lnSpc>
                          <a:spcPts val="1245"/>
                        </a:lnSpc>
                        <a:tabLst>
                          <a:tab pos="286385" algn="l"/>
                        </a:tabLst>
                      </a:pPr>
                      <a:r>
                        <a:rPr dirty="0" sz="1050" spc="-20" b="1">
                          <a:latin typeface="Arial"/>
                          <a:cs typeface="Arial"/>
                        </a:rPr>
                        <a:t>III.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Inversiones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financieras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plazo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43.680,00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Efectivo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activos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líquidos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equivalentes.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5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20.521,63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2354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TOTAL ACTIVO</a:t>
                      </a:r>
                      <a:r>
                        <a:rPr dirty="0" sz="14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(A+B)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12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1.491.045,94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2719832" y="296453"/>
            <a:ext cx="3694429" cy="48768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300" b="1">
                <a:latin typeface="Arial"/>
                <a:cs typeface="Arial"/>
              </a:rPr>
              <a:t>BALANCE</a:t>
            </a:r>
            <a:r>
              <a:rPr dirty="0" sz="1300" spc="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40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PYMES</a:t>
            </a:r>
            <a:endParaRPr sz="1300">
              <a:latin typeface="Arial"/>
              <a:cs typeface="Arial"/>
            </a:endParaRPr>
          </a:p>
          <a:p>
            <a:pPr marL="1531620">
              <a:lnSpc>
                <a:spcPct val="100000"/>
              </a:lnSpc>
              <a:spcBef>
                <a:spcPts val="309"/>
              </a:spcBef>
            </a:pPr>
            <a:r>
              <a:rPr dirty="0" sz="1150" b="1">
                <a:latin typeface="Arial"/>
                <a:cs typeface="Arial"/>
              </a:rPr>
              <a:t>Fecha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del</a:t>
            </a:r>
            <a:r>
              <a:rPr dirty="0" sz="1150" spc="-60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informe:</a:t>
            </a:r>
            <a:r>
              <a:rPr dirty="0" sz="1150" spc="330" b="1">
                <a:latin typeface="Arial"/>
                <a:cs typeface="Arial"/>
              </a:rPr>
              <a:t> </a:t>
            </a:r>
            <a:r>
              <a:rPr dirty="0" baseline="2415" sz="1725" spc="-15" b="1">
                <a:latin typeface="Arial"/>
                <a:cs typeface="Arial"/>
              </a:rPr>
              <a:t>16/jul./2025</a:t>
            </a:r>
            <a:endParaRPr baseline="2415" sz="172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Página</a:t>
            </a:r>
            <a:r>
              <a:rPr dirty="0" spc="-10"/>
              <a:t> </a:t>
            </a:r>
            <a:fld id="{81D60167-4931-47E6-BA6A-407CBD079E47}" type="slidenum">
              <a:rPr dirty="0"/>
              <a:t>1</a:t>
            </a:fld>
            <a:r>
              <a:rPr dirty="0" spc="-1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50"/>
              <a:t>2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488695" y="496307"/>
            <a:ext cx="1644650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CENTRO</a:t>
            </a:r>
            <a:r>
              <a:rPr dirty="0" sz="1150" spc="-4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MASTER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2023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16044" y="496307"/>
            <a:ext cx="1550035" cy="1993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150" spc="-10" b="1">
                <a:latin typeface="Arial"/>
                <a:cs typeface="Arial"/>
              </a:rPr>
              <a:t>Ejercicio</a:t>
            </a:r>
            <a:r>
              <a:rPr dirty="0" sz="1150" spc="-35" b="1">
                <a:latin typeface="Arial"/>
                <a:cs typeface="Arial"/>
              </a:rPr>
              <a:t> </a:t>
            </a:r>
            <a:r>
              <a:rPr dirty="0" sz="1150" b="1">
                <a:latin typeface="Arial"/>
                <a:cs typeface="Arial"/>
              </a:rPr>
              <a:t>actual:</a:t>
            </a:r>
            <a:r>
              <a:rPr dirty="0" sz="1150" spc="360" b="1">
                <a:latin typeface="Arial"/>
                <a:cs typeface="Arial"/>
              </a:rPr>
              <a:t> </a:t>
            </a:r>
            <a:r>
              <a:rPr dirty="0" sz="1150" spc="-20" b="1">
                <a:latin typeface="Arial"/>
                <a:cs typeface="Arial"/>
              </a:rPr>
              <a:t>2023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67868" y="676655"/>
          <a:ext cx="5218430" cy="8615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190"/>
                <a:gridCol w="716279"/>
                <a:gridCol w="1115694"/>
              </a:tblGrid>
              <a:tr h="523875">
                <a:tc>
                  <a:txBody>
                    <a:bodyPr/>
                    <a:lstStyle/>
                    <a:p>
                      <a:pPr algn="ctr" marL="14986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4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4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4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PASIVO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645" marR="6921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Notas</a:t>
                      </a:r>
                      <a:r>
                        <a:rPr dirty="0" sz="105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de la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Memoria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400" spc="-20" b="1">
                          <a:latin typeface="Arial"/>
                          <a:cs typeface="Arial"/>
                        </a:rPr>
                        <a:t>2023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3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3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0" b="1">
                          <a:latin typeface="Arial"/>
                          <a:cs typeface="Arial"/>
                        </a:rPr>
                        <a:t>NETO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11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90.674,96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  <a:tr h="191770">
                <a:tc rowSpan="8"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1)</a:t>
                      </a:r>
                      <a:r>
                        <a:rPr dirty="0" sz="1050" spc="3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Fondos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propios.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Capital.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Capital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escriturado.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(Capital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exigido).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110526"/>
                        <a:buAutoNum type="romanUcPeriod" startAt="2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Prima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emisión.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2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Reservas.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1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baseline="2923" sz="1425">
                          <a:latin typeface="Arial"/>
                          <a:cs typeface="Arial"/>
                        </a:rPr>
                        <a:t>Reservas</a:t>
                      </a:r>
                      <a:r>
                        <a:rPr dirty="0" baseline="2923" sz="1425" spc="-22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37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>
                          <a:latin typeface="Arial"/>
                          <a:cs typeface="Arial"/>
                        </a:rPr>
                        <a:t>Capitalización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baseline="2923" sz="1425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15">
                          <a:latin typeface="Arial"/>
                          <a:cs typeface="Arial"/>
                        </a:rPr>
                        <a:t> Reservas.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40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(Acc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participaciones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propias).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ejercicios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anteriores.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4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aportaciones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socios.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4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Resultado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ejercicio.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28295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4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(Dividendo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cuenta).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2)</a:t>
                      </a:r>
                      <a:r>
                        <a:rPr dirty="0" sz="1050" spc="3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Ajustes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en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patrimonio 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neto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050" spc="-40" b="1">
                          <a:latin typeface="Arial"/>
                          <a:cs typeface="Arial"/>
                        </a:rPr>
                        <a:t>A-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3)</a:t>
                      </a:r>
                      <a:r>
                        <a:rPr dirty="0" sz="1050" spc="3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Subvenciones,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donaciones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legados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recibidos.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90.674,96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3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32.194,00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517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1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32.194,00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521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59690">
                        <a:lnSpc>
                          <a:spcPct val="10000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3.176,89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3.176,89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-16.541,82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85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60.000,00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7524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70"/>
                        </a:lnSpc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11.845,89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3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3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3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810385">
                <a:tc>
                  <a:txBody>
                    <a:bodyPr/>
                    <a:lstStyle/>
                    <a:p>
                      <a:pPr marL="414020" indent="-249554">
                        <a:lnSpc>
                          <a:spcPct val="100000"/>
                        </a:lnSpc>
                        <a:spcBef>
                          <a:spcPts val="65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Provisiones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6797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con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entidades 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crédito.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sz="9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arrend.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Financiero.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lvl="1" marL="414020" indent="-26797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110526"/>
                        <a:buAutoNum type="arabicPeriod"/>
                        <a:tabLst>
                          <a:tab pos="414020" algn="l"/>
                        </a:tabLst>
                      </a:pPr>
                      <a:r>
                        <a:rPr dirty="0" sz="950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 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plazo.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414020" indent="-286385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l.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Pasivos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por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impuesto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diferido.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7559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4020" indent="-294005">
                        <a:lnSpc>
                          <a:spcPct val="100000"/>
                        </a:lnSpc>
                        <a:spcBef>
                          <a:spcPts val="225"/>
                        </a:spcBef>
                        <a:buSzPct val="110526"/>
                        <a:buAutoNum type="romanUcPeriod" startAt="3"/>
                        <a:tabLst>
                          <a:tab pos="414020" algn="l"/>
                        </a:tabLst>
                      </a:pP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corrientes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411480" indent="-309880">
                        <a:lnSpc>
                          <a:spcPct val="100000"/>
                        </a:lnSpc>
                        <a:spcBef>
                          <a:spcPts val="229"/>
                        </a:spcBef>
                        <a:buSzPct val="110526"/>
                        <a:buAutoNum type="romanUcPeriod" startAt="3"/>
                        <a:tabLst>
                          <a:tab pos="411480" algn="l"/>
                        </a:tabLst>
                      </a:pPr>
                      <a:r>
                        <a:rPr dirty="0" baseline="2923" sz="1425" b="1">
                          <a:latin typeface="Arial"/>
                          <a:cs typeface="Arial"/>
                        </a:rPr>
                        <a:t>Deuda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características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especiales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l.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7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b="1">
                          <a:latin typeface="Arial"/>
                          <a:cs typeface="Arial"/>
                        </a:rPr>
                        <a:t>C)</a:t>
                      </a:r>
                      <a:r>
                        <a:rPr dirty="0" sz="13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300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CORRIENTE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1.400.370,98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0C0C0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Provisiones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5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340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1.301.603,00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146050">
                        <a:lnSpc>
                          <a:spcPts val="125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con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entidades de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crédito.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250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100.000,00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marL="146050">
                        <a:lnSpc>
                          <a:spcPts val="113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sz="9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arrend.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Financiero.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3.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deudas a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plazo.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1.201.603,00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127635">
                        <a:lnSpc>
                          <a:spcPts val="124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0" b="1">
                          <a:latin typeface="Arial"/>
                          <a:cs typeface="Arial"/>
                        </a:rPr>
                        <a:t>III.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Deudas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empr.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del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grupo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asociadas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IV.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Acreedores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comerciales</a:t>
                      </a:r>
                      <a:r>
                        <a:rPr dirty="0" baseline="2923" sz="1425" spc="-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y</a:t>
                      </a:r>
                      <a:r>
                        <a:rPr dirty="0" baseline="2923" sz="1425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otras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cuentas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22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pagar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dirty="0" sz="1150" spc="-10" b="1">
                          <a:latin typeface="Arial"/>
                          <a:cs typeface="Arial"/>
                        </a:rPr>
                        <a:t>98.767,98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marL="146050">
                        <a:lnSpc>
                          <a:spcPts val="120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Proveedores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142875">
                        <a:lnSpc>
                          <a:spcPts val="118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Proveedores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largo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plazo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 marL="142875">
                        <a:lnSpc>
                          <a:spcPts val="116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Proveedores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plazo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146050">
                        <a:lnSpc>
                          <a:spcPts val="1240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>
                          <a:latin typeface="Arial"/>
                          <a:cs typeface="Arial"/>
                        </a:rPr>
                        <a:t>Otros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 acreedores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295"/>
                        </a:lnSpc>
                      </a:pPr>
                      <a:r>
                        <a:rPr dirty="0" sz="1150" spc="-10">
                          <a:latin typeface="Arial"/>
                          <a:cs typeface="Arial"/>
                        </a:rPr>
                        <a:t>98.767,98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marL="138430">
                        <a:lnSpc>
                          <a:spcPts val="1245"/>
                        </a:lnSpc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Periodificaciones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corto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plazo.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414020" algn="l"/>
                        </a:tabLst>
                      </a:pPr>
                      <a:r>
                        <a:rPr dirty="0" sz="1050" spc="-25" b="1">
                          <a:latin typeface="Arial"/>
                          <a:cs typeface="Arial"/>
                        </a:rPr>
                        <a:t>VI.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Deuda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con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características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especiales</a:t>
                      </a:r>
                      <a:r>
                        <a:rPr dirty="0" baseline="2923" sz="1425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b="1">
                          <a:latin typeface="Arial"/>
                          <a:cs typeface="Arial"/>
                        </a:rPr>
                        <a:t>c.</a:t>
                      </a:r>
                      <a:r>
                        <a:rPr dirty="0" baseline="2923" sz="1425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 b="1">
                          <a:latin typeface="Arial"/>
                          <a:cs typeface="Arial"/>
                        </a:rPr>
                        <a:t>p.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3709">
                <a:tc>
                  <a:txBody>
                    <a:bodyPr/>
                    <a:lstStyle/>
                    <a:p>
                      <a:pPr marL="423545" marR="346075">
                        <a:lnSpc>
                          <a:spcPct val="1057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4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PATRIMONIO</a:t>
                      </a:r>
                      <a:r>
                        <a:rPr dirty="0" sz="14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NETO</a:t>
                      </a:r>
                      <a:r>
                        <a:rPr dirty="0" sz="14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Y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PASIVO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 b="1">
                          <a:latin typeface="Arial"/>
                          <a:cs typeface="Arial"/>
                        </a:rPr>
                        <a:t>(A+B+C)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095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00" spc="-10" b="1">
                          <a:latin typeface="Arial"/>
                          <a:cs typeface="Arial"/>
                        </a:rPr>
                        <a:t>1.491.045,94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2719831" y="298187"/>
            <a:ext cx="1764030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b="1">
                <a:latin typeface="Arial"/>
                <a:cs typeface="Arial"/>
              </a:rPr>
              <a:t>BALANCE</a:t>
            </a:r>
            <a:r>
              <a:rPr dirty="0" sz="1300" spc="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40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PYMES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Contabilidad</dc:creator>
  <dc:title>PYMES.xls</dc:title>
  <dcterms:created xsi:type="dcterms:W3CDTF">2025-07-31T09:41:37Z</dcterms:created>
  <dcterms:modified xsi:type="dcterms:W3CDTF">2025-07-31T09:41:37Z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2025-07-16T00:00:00Z</vt:filetime>
  </property>
  <property fmtid="{D5CDD505-2E9C-101B-9397-08002B2CF9AE}" pid="3" name="LastSaved">
    <vt:filetime>2025-07-31T00:00:00Z</vt:filetime>
  </property>
  <property fmtid="{D5CDD505-2E9C-101B-9397-08002B2CF9AE}" pid="4" name="Producer">
    <vt:lpwstr>Microsoft: Print To PDF</vt:lpwstr>
  </property>
</Properties>
</file>