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#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#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#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#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#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392671" y="10316460"/>
            <a:ext cx="807720" cy="185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#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88695" y="575555"/>
            <a:ext cx="1644650" cy="36703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20"/>
              </a:lnSpc>
              <a:spcBef>
                <a:spcPts val="185"/>
              </a:spcBef>
            </a:pPr>
            <a:r>
              <a:rPr dirty="0" sz="1150" b="1">
                <a:latin typeface="Arial"/>
                <a:cs typeface="Arial"/>
              </a:rPr>
              <a:t>Nombre</a:t>
            </a:r>
            <a:r>
              <a:rPr dirty="0" sz="1150" spc="-40" b="1">
                <a:latin typeface="Arial"/>
                <a:cs typeface="Arial"/>
              </a:rPr>
              <a:t> </a:t>
            </a:r>
            <a:r>
              <a:rPr dirty="0" sz="1150" b="1">
                <a:latin typeface="Arial"/>
                <a:cs typeface="Arial"/>
              </a:rPr>
              <a:t>de</a:t>
            </a:r>
            <a:r>
              <a:rPr dirty="0" sz="1150" spc="-50" b="1">
                <a:latin typeface="Arial"/>
                <a:cs typeface="Arial"/>
              </a:rPr>
              <a:t> </a:t>
            </a:r>
            <a:r>
              <a:rPr dirty="0" sz="1150" b="1">
                <a:latin typeface="Arial"/>
                <a:cs typeface="Arial"/>
              </a:rPr>
              <a:t>la</a:t>
            </a:r>
            <a:r>
              <a:rPr dirty="0" sz="1150" spc="-45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empresa: CENTRO</a:t>
            </a:r>
            <a:r>
              <a:rPr dirty="0" sz="1150" spc="-45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MASTER</a:t>
            </a:r>
            <a:r>
              <a:rPr dirty="0" sz="1150" spc="-35" b="1">
                <a:latin typeface="Arial"/>
                <a:cs typeface="Arial"/>
              </a:rPr>
              <a:t> </a:t>
            </a:r>
            <a:r>
              <a:rPr dirty="0" sz="1150" spc="-20" b="1">
                <a:latin typeface="Arial"/>
                <a:cs typeface="Arial"/>
              </a:rPr>
              <a:t>2024</a:t>
            </a:r>
            <a:endParaRPr sz="115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416044" y="749291"/>
            <a:ext cx="1550035" cy="1993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50" spc="-10" b="1">
                <a:latin typeface="Arial"/>
                <a:cs typeface="Arial"/>
              </a:rPr>
              <a:t>Ejercicio</a:t>
            </a:r>
            <a:r>
              <a:rPr dirty="0" sz="1150" spc="-35" b="1">
                <a:latin typeface="Arial"/>
                <a:cs typeface="Arial"/>
              </a:rPr>
              <a:t> </a:t>
            </a:r>
            <a:r>
              <a:rPr dirty="0" sz="1150" b="1">
                <a:latin typeface="Arial"/>
                <a:cs typeface="Arial"/>
              </a:rPr>
              <a:t>actual:</a:t>
            </a:r>
            <a:r>
              <a:rPr dirty="0" sz="1150" spc="360" b="1">
                <a:latin typeface="Arial"/>
                <a:cs typeface="Arial"/>
              </a:rPr>
              <a:t> </a:t>
            </a:r>
            <a:r>
              <a:rPr dirty="0" sz="1150" spc="-20" b="1">
                <a:latin typeface="Arial"/>
                <a:cs typeface="Arial"/>
              </a:rPr>
              <a:t>2024</a:t>
            </a:r>
            <a:endParaRPr sz="11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1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3649471" y="913883"/>
            <a:ext cx="2806700" cy="1993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50" b="1">
                <a:latin typeface="Arial"/>
                <a:cs typeface="Arial"/>
              </a:rPr>
              <a:t>APERTURA</a:t>
            </a:r>
            <a:r>
              <a:rPr dirty="0" sz="1150" spc="480" b="1">
                <a:latin typeface="Arial"/>
                <a:cs typeface="Arial"/>
              </a:rPr>
              <a:t> </a:t>
            </a:r>
            <a:r>
              <a:rPr dirty="0" sz="1150">
                <a:latin typeface="Wingdings"/>
                <a:cs typeface="Wingdings"/>
              </a:rPr>
              <a:t></a:t>
            </a:r>
            <a:r>
              <a:rPr dirty="0" sz="1150" spc="305">
                <a:latin typeface="Times New Roman"/>
                <a:cs typeface="Times New Roman"/>
              </a:rPr>
              <a:t> </a:t>
            </a:r>
            <a:r>
              <a:rPr dirty="0" sz="1150" b="1">
                <a:latin typeface="Arial"/>
                <a:cs typeface="Arial"/>
              </a:rPr>
              <a:t>Período</a:t>
            </a:r>
            <a:r>
              <a:rPr dirty="0" sz="1150" spc="270" b="1">
                <a:latin typeface="Arial"/>
                <a:cs typeface="Arial"/>
              </a:rPr>
              <a:t> </a:t>
            </a:r>
            <a:r>
              <a:rPr dirty="0" sz="1150">
                <a:latin typeface="Wingdings"/>
                <a:cs typeface="Wingdings"/>
              </a:rPr>
              <a:t></a:t>
            </a:r>
            <a:r>
              <a:rPr dirty="0" sz="1150" spc="459">
                <a:latin typeface="Times New Roman"/>
                <a:cs typeface="Times New Roman"/>
              </a:rPr>
              <a:t> </a:t>
            </a:r>
            <a:r>
              <a:rPr dirty="0" sz="1150" spc="-10" b="1">
                <a:latin typeface="Arial"/>
                <a:cs typeface="Arial"/>
              </a:rPr>
              <a:t>DICIEMBRE</a:t>
            </a:r>
            <a:endParaRPr sz="1150">
              <a:latin typeface="Arial"/>
              <a:cs typeface="Arial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467867" y="1094232"/>
          <a:ext cx="5218430" cy="46862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98190"/>
                <a:gridCol w="716279"/>
                <a:gridCol w="1115694"/>
              </a:tblGrid>
              <a:tr h="523875">
                <a:tc>
                  <a:txBody>
                    <a:bodyPr/>
                    <a:lstStyle/>
                    <a:p>
                      <a:pPr marL="423545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ACTIVO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49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0645" marR="69215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Notas</a:t>
                      </a:r>
                      <a:r>
                        <a:rPr dirty="0" sz="1050" spc="-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de la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Memoria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2585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400" spc="-20" b="1">
                          <a:latin typeface="Arial"/>
                          <a:cs typeface="Arial"/>
                        </a:rPr>
                        <a:t>2024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49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795"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300" b="1">
                          <a:latin typeface="Arial"/>
                          <a:cs typeface="Arial"/>
                        </a:rPr>
                        <a:t>A)</a:t>
                      </a:r>
                      <a:r>
                        <a:rPr dirty="0" sz="1300" spc="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ACTIVO</a:t>
                      </a:r>
                      <a:r>
                        <a:rPr dirty="0" sz="130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3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CORRIENTE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175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62.333,70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</a:tr>
              <a:tr h="566420">
                <a:tc rowSpan="4">
                  <a:txBody>
                    <a:bodyPr/>
                    <a:lstStyle/>
                    <a:p>
                      <a:pPr marL="414020" indent="-249554">
                        <a:lnSpc>
                          <a:spcPct val="100000"/>
                        </a:lnSpc>
                        <a:spcBef>
                          <a:spcPts val="65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Inmovilizado</a:t>
                      </a:r>
                      <a:r>
                        <a:rPr dirty="0" baseline="2923" sz="1425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intangible.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67970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Inmovilizado</a:t>
                      </a:r>
                      <a:r>
                        <a:rPr dirty="0" baseline="2923" sz="1425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material.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86385">
                        <a:lnSpc>
                          <a:spcPct val="100000"/>
                        </a:lnSpc>
                        <a:spcBef>
                          <a:spcPts val="225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Inversiones</a:t>
                      </a:r>
                      <a:r>
                        <a:rPr dirty="0" baseline="2923" sz="1425" spc="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inmobiliarias.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marR="280035" indent="-294640">
                        <a:lnSpc>
                          <a:spcPts val="1220"/>
                        </a:lnSpc>
                        <a:spcBef>
                          <a:spcPts val="75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sz="950" spc="-10" b="1">
                          <a:latin typeface="Arial"/>
                          <a:cs typeface="Arial"/>
                        </a:rPr>
                        <a:t>Inversiones</a:t>
                      </a:r>
                      <a:r>
                        <a:rPr dirty="0" sz="9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9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empr.</a:t>
                      </a:r>
                      <a:r>
                        <a:rPr dirty="0" sz="95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del</a:t>
                      </a:r>
                      <a:r>
                        <a:rPr dirty="0" sz="9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grupo</a:t>
                      </a:r>
                      <a:r>
                        <a:rPr dirty="0" sz="9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asociadas</a:t>
                      </a:r>
                      <a:r>
                        <a:rPr dirty="0" sz="9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50" b="1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largo</a:t>
                      </a:r>
                      <a:r>
                        <a:rPr dirty="0" sz="9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 b="1">
                          <a:latin typeface="Arial"/>
                          <a:cs typeface="Arial"/>
                        </a:rPr>
                        <a:t>plazo.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414020" indent="-275590">
                        <a:lnSpc>
                          <a:spcPct val="100000"/>
                        </a:lnSpc>
                        <a:spcBef>
                          <a:spcPts val="30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Inversiones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financieras</a:t>
                      </a:r>
                      <a:r>
                        <a:rPr dirty="0" baseline="2923" sz="1425" spc="-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largo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94005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Activos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por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impuesto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diferido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1480" indent="-309880">
                        <a:lnSpc>
                          <a:spcPct val="100000"/>
                        </a:lnSpc>
                        <a:spcBef>
                          <a:spcPts val="225"/>
                        </a:spcBef>
                        <a:buSzPct val="110526"/>
                        <a:buAutoNum type="romanUcPeriod"/>
                        <a:tabLst>
                          <a:tab pos="41148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Deudores</a:t>
                      </a:r>
                      <a:r>
                        <a:rPr dirty="0" baseline="2923" sz="1425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comerciales</a:t>
                      </a:r>
                      <a:r>
                        <a:rPr dirty="0" baseline="2923" sz="1425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no</a:t>
                      </a:r>
                      <a:r>
                        <a:rPr dirty="0" baseline="2923" sz="1425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corrientes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60325">
                        <a:lnSpc>
                          <a:spcPct val="100000"/>
                        </a:lnSpc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16.505,69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209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9177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2.374,00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746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370"/>
                        </a:lnSpc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43.454,01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795"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300" b="1">
                          <a:latin typeface="Arial"/>
                          <a:cs typeface="Arial"/>
                        </a:rPr>
                        <a:t>B)</a:t>
                      </a:r>
                      <a:r>
                        <a:rPr dirty="0" sz="1300" spc="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ACTIVO</a:t>
                      </a:r>
                      <a:r>
                        <a:rPr dirty="0" sz="1300" spc="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CORRIENTE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11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1.486.196,84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</a:tr>
              <a:tr h="186690">
                <a:tc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Existencias.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II.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Deudores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comerciales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otras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cuentas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cobrar.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340"/>
                        </a:lnSpc>
                        <a:spcBef>
                          <a:spcPts val="15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1.381.650,23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146050">
                        <a:lnSpc>
                          <a:spcPts val="125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1.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Clientes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por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ventas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prestaciones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servicios.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250"/>
                        </a:lnSpc>
                      </a:pPr>
                      <a:r>
                        <a:rPr dirty="0" sz="1150" spc="-10">
                          <a:latin typeface="Arial"/>
                          <a:cs typeface="Arial"/>
                        </a:rPr>
                        <a:t>142,13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9385">
                <a:tc>
                  <a:txBody>
                    <a:bodyPr/>
                    <a:lstStyle/>
                    <a:p>
                      <a:pPr marL="142875">
                        <a:lnSpc>
                          <a:spcPts val="1155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a)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Clientes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por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ventas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prestaciones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servic.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l.p.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marR="118110">
                        <a:lnSpc>
                          <a:spcPts val="1185"/>
                        </a:lnSpc>
                        <a:tabLst>
                          <a:tab pos="271145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b)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Clientes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por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ventas y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prestaciones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servic.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c.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5">
                          <a:latin typeface="Arial"/>
                          <a:cs typeface="Arial"/>
                        </a:rPr>
                        <a:t>p.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9385">
                <a:tc>
                  <a:txBody>
                    <a:bodyPr/>
                    <a:lstStyle/>
                    <a:p>
                      <a:pPr marL="146050">
                        <a:lnSpc>
                          <a:spcPts val="116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2.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Accionistas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(socios)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por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desembolsos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exigidos.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146050">
                        <a:lnSpc>
                          <a:spcPts val="124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3.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deudores.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295"/>
                        </a:lnSpc>
                      </a:pPr>
                      <a:r>
                        <a:rPr dirty="0" sz="1150" spc="-10">
                          <a:latin typeface="Arial"/>
                          <a:cs typeface="Arial"/>
                        </a:rPr>
                        <a:t>1.381.508,10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r" marR="106045">
                        <a:lnSpc>
                          <a:spcPts val="1245"/>
                        </a:lnSpc>
                        <a:tabLst>
                          <a:tab pos="286385" algn="l"/>
                        </a:tabLst>
                      </a:pPr>
                      <a:r>
                        <a:rPr dirty="0" sz="1050" spc="-20" b="1">
                          <a:latin typeface="Arial"/>
                          <a:cs typeface="Arial"/>
                        </a:rPr>
                        <a:t>III.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Inversiones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empr.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del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grupo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asociadas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c.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p.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IV.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Inversiones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financieras</a:t>
                      </a:r>
                      <a:r>
                        <a:rPr dirty="0" baseline="2923" sz="1425" spc="-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corto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plazo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43.680,00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1610"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V.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Periodificaciones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corto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9230"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VI.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Efectivo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activos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líquidos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equivalentes.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375"/>
                        </a:lnSpc>
                        <a:spcBef>
                          <a:spcPts val="15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60.866,61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2354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TOTAL ACTIVO</a:t>
                      </a:r>
                      <a:r>
                        <a:rPr dirty="0" sz="140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20" b="1">
                          <a:latin typeface="Arial"/>
                          <a:cs typeface="Arial"/>
                        </a:rPr>
                        <a:t>(A+B)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112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1.548.530,54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/>
          <p:nvPr/>
        </p:nvSpPr>
        <p:spPr>
          <a:xfrm>
            <a:off x="2719832" y="296453"/>
            <a:ext cx="3694429" cy="48768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300" b="1">
                <a:latin typeface="Arial"/>
                <a:cs typeface="Arial"/>
              </a:rPr>
              <a:t>BALANCE</a:t>
            </a:r>
            <a:r>
              <a:rPr dirty="0" sz="1300" spc="2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DE</a:t>
            </a:r>
            <a:r>
              <a:rPr dirty="0" sz="1300" spc="40" b="1">
                <a:latin typeface="Arial"/>
                <a:cs typeface="Arial"/>
              </a:rPr>
              <a:t> </a:t>
            </a:r>
            <a:r>
              <a:rPr dirty="0" sz="1300" spc="-20" b="1">
                <a:latin typeface="Arial"/>
                <a:cs typeface="Arial"/>
              </a:rPr>
              <a:t>PYMES</a:t>
            </a:r>
            <a:endParaRPr sz="1300">
              <a:latin typeface="Arial"/>
              <a:cs typeface="Arial"/>
            </a:endParaRPr>
          </a:p>
          <a:p>
            <a:pPr marL="1531620">
              <a:lnSpc>
                <a:spcPct val="100000"/>
              </a:lnSpc>
              <a:spcBef>
                <a:spcPts val="309"/>
              </a:spcBef>
            </a:pPr>
            <a:r>
              <a:rPr dirty="0" sz="1150" b="1">
                <a:latin typeface="Arial"/>
                <a:cs typeface="Arial"/>
              </a:rPr>
              <a:t>Fecha</a:t>
            </a:r>
            <a:r>
              <a:rPr dirty="0" sz="1150" spc="-50" b="1">
                <a:latin typeface="Arial"/>
                <a:cs typeface="Arial"/>
              </a:rPr>
              <a:t> </a:t>
            </a:r>
            <a:r>
              <a:rPr dirty="0" sz="1150" b="1">
                <a:latin typeface="Arial"/>
                <a:cs typeface="Arial"/>
              </a:rPr>
              <a:t>del</a:t>
            </a:r>
            <a:r>
              <a:rPr dirty="0" sz="1150" spc="-60" b="1">
                <a:latin typeface="Arial"/>
                <a:cs typeface="Arial"/>
              </a:rPr>
              <a:t> </a:t>
            </a:r>
            <a:r>
              <a:rPr dirty="0" sz="1150" b="1">
                <a:latin typeface="Arial"/>
                <a:cs typeface="Arial"/>
              </a:rPr>
              <a:t>informe:</a:t>
            </a:r>
            <a:r>
              <a:rPr dirty="0" sz="1150" spc="330" b="1">
                <a:latin typeface="Arial"/>
                <a:cs typeface="Arial"/>
              </a:rPr>
              <a:t> </a:t>
            </a:r>
            <a:r>
              <a:rPr dirty="0" baseline="2415" sz="1725" spc="-15" b="1">
                <a:latin typeface="Arial"/>
                <a:cs typeface="Arial"/>
              </a:rPr>
              <a:t>23/jul./2025</a:t>
            </a:r>
            <a:endParaRPr baseline="2415" sz="1725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1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  <p:sp>
        <p:nvSpPr>
          <p:cNvPr id="2" name="object 2" descr=""/>
          <p:cNvSpPr txBox="1"/>
          <p:nvPr/>
        </p:nvSpPr>
        <p:spPr>
          <a:xfrm>
            <a:off x="488695" y="496310"/>
            <a:ext cx="1644650" cy="1993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50" spc="-10" b="1">
                <a:latin typeface="Arial"/>
                <a:cs typeface="Arial"/>
              </a:rPr>
              <a:t>CENTRO</a:t>
            </a:r>
            <a:r>
              <a:rPr dirty="0" sz="1150" spc="-45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MASTER</a:t>
            </a:r>
            <a:r>
              <a:rPr dirty="0" sz="1150" spc="-40" b="1">
                <a:latin typeface="Arial"/>
                <a:cs typeface="Arial"/>
              </a:rPr>
              <a:t> </a:t>
            </a:r>
            <a:r>
              <a:rPr dirty="0" sz="1150" spc="-20" b="1">
                <a:latin typeface="Arial"/>
                <a:cs typeface="Arial"/>
              </a:rPr>
              <a:t>2024</a:t>
            </a:r>
            <a:endParaRPr sz="115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416044" y="496310"/>
            <a:ext cx="1550035" cy="1993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50" spc="-10" b="1">
                <a:latin typeface="Arial"/>
                <a:cs typeface="Arial"/>
              </a:rPr>
              <a:t>Ejercicio</a:t>
            </a:r>
            <a:r>
              <a:rPr dirty="0" sz="1150" spc="-25" b="1">
                <a:latin typeface="Arial"/>
                <a:cs typeface="Arial"/>
              </a:rPr>
              <a:t> </a:t>
            </a:r>
            <a:r>
              <a:rPr dirty="0" sz="1150" b="1">
                <a:latin typeface="Arial"/>
                <a:cs typeface="Arial"/>
              </a:rPr>
              <a:t>actual:</a:t>
            </a:r>
            <a:r>
              <a:rPr dirty="0" sz="1150" spc="375" b="1">
                <a:latin typeface="Arial"/>
                <a:cs typeface="Arial"/>
              </a:rPr>
              <a:t> </a:t>
            </a:r>
            <a:r>
              <a:rPr dirty="0" sz="1150" spc="-20" b="1">
                <a:latin typeface="Arial"/>
                <a:cs typeface="Arial"/>
              </a:rPr>
              <a:t>2024</a:t>
            </a:r>
            <a:endParaRPr sz="1150">
              <a:latin typeface="Arial"/>
              <a:cs typeface="Arial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467867" y="676656"/>
          <a:ext cx="5218430" cy="86144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98190"/>
                <a:gridCol w="716279"/>
                <a:gridCol w="1115694"/>
              </a:tblGrid>
              <a:tr h="523875">
                <a:tc>
                  <a:txBody>
                    <a:bodyPr/>
                    <a:lstStyle/>
                    <a:p>
                      <a:pPr algn="ctr" marL="149860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PATRIMONIO</a:t>
                      </a:r>
                      <a:r>
                        <a:rPr dirty="0" sz="1400" spc="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NETO</a:t>
                      </a:r>
                      <a:r>
                        <a:rPr dirty="0" sz="140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400" spc="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PASIVO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49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0645" marR="69215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Notas</a:t>
                      </a:r>
                      <a:r>
                        <a:rPr dirty="0" sz="105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de la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Memoria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2585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400" spc="-20" b="1">
                          <a:latin typeface="Arial"/>
                          <a:cs typeface="Arial"/>
                        </a:rPr>
                        <a:t>2024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49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300" b="1">
                          <a:latin typeface="Arial"/>
                          <a:cs typeface="Arial"/>
                        </a:rPr>
                        <a:t>A)</a:t>
                      </a:r>
                      <a:r>
                        <a:rPr dirty="0" sz="130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PATRIMONIO</a:t>
                      </a:r>
                      <a:r>
                        <a:rPr dirty="0" sz="13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20" b="1">
                          <a:latin typeface="Arial"/>
                          <a:cs typeface="Arial"/>
                        </a:rPr>
                        <a:t>NETO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111.899,82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</a:tr>
              <a:tr h="191770">
                <a:tc rowSpan="8"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050" spc="-40" b="1">
                          <a:latin typeface="Arial"/>
                          <a:cs typeface="Arial"/>
                        </a:rPr>
                        <a:t>A-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1)</a:t>
                      </a:r>
                      <a:r>
                        <a:rPr dirty="0" sz="1050" spc="3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Fondos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propios.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49554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Capital.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lvl="1" marL="414020" indent="-267970">
                        <a:lnSpc>
                          <a:spcPct val="100000"/>
                        </a:lnSpc>
                        <a:spcBef>
                          <a:spcPts val="105"/>
                        </a:spcBef>
                        <a:buSzPct val="110526"/>
                        <a:buAutoNum type="arabicPeriod"/>
                        <a:tabLst>
                          <a:tab pos="414020" algn="l"/>
                        </a:tabLst>
                      </a:pPr>
                      <a:r>
                        <a:rPr dirty="0" sz="950">
                          <a:latin typeface="Arial"/>
                          <a:cs typeface="Arial"/>
                        </a:rPr>
                        <a:t>Capital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escriturado.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lvl="1" marL="414020" indent="-26797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110526"/>
                        <a:buAutoNum type="arabicPeriod"/>
                        <a:tabLst>
                          <a:tab pos="414020" algn="l"/>
                        </a:tabLst>
                      </a:pPr>
                      <a:r>
                        <a:rPr dirty="0" sz="950">
                          <a:latin typeface="Arial"/>
                          <a:cs typeface="Arial"/>
                        </a:rPr>
                        <a:t>(Capital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exigido).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414020" indent="-267970">
                        <a:lnSpc>
                          <a:spcPct val="100000"/>
                        </a:lnSpc>
                        <a:spcBef>
                          <a:spcPts val="145"/>
                        </a:spcBef>
                        <a:buSzPct val="110526"/>
                        <a:buAutoNum type="romanUcPeriod" startAt="2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Prima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emisión.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86385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 startAt="2"/>
                        <a:tabLst>
                          <a:tab pos="414020" algn="l"/>
                        </a:tabLst>
                      </a:pP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Reservas.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lvl="1" marL="414020" indent="-267970">
                        <a:lnSpc>
                          <a:spcPct val="100000"/>
                        </a:lnSpc>
                        <a:spcBef>
                          <a:spcPts val="215"/>
                        </a:spcBef>
                        <a:buSzPct val="110526"/>
                        <a:buAutoNum type="arabicPeriod"/>
                        <a:tabLst>
                          <a:tab pos="414020" algn="l"/>
                        </a:tabLst>
                      </a:pPr>
                      <a:r>
                        <a:rPr dirty="0" baseline="2923" sz="1425">
                          <a:latin typeface="Arial"/>
                          <a:cs typeface="Arial"/>
                        </a:rPr>
                        <a:t>Reservas</a:t>
                      </a:r>
                      <a:r>
                        <a:rPr dirty="0" baseline="2923" sz="1425" spc="-22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>
                          <a:latin typeface="Arial"/>
                          <a:cs typeface="Arial"/>
                        </a:rPr>
                        <a:t>de</a:t>
                      </a:r>
                      <a:r>
                        <a:rPr dirty="0" baseline="2923" sz="1425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>
                          <a:latin typeface="Arial"/>
                          <a:cs typeface="Arial"/>
                        </a:rPr>
                        <a:t>Capitalización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lvl="1" marL="414020" indent="-267970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arabicPeriod"/>
                        <a:tabLst>
                          <a:tab pos="414020" algn="l"/>
                        </a:tabLst>
                      </a:pPr>
                      <a:r>
                        <a:rPr dirty="0" baseline="2923" sz="1425">
                          <a:latin typeface="Arial"/>
                          <a:cs typeface="Arial"/>
                        </a:rPr>
                        <a:t>Otras</a:t>
                      </a:r>
                      <a:r>
                        <a:rPr dirty="0" baseline="2923" sz="1425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>
                          <a:latin typeface="Arial"/>
                          <a:cs typeface="Arial"/>
                        </a:rPr>
                        <a:t>Reservas.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94005">
                        <a:lnSpc>
                          <a:spcPct val="100000"/>
                        </a:lnSpc>
                        <a:spcBef>
                          <a:spcPts val="240"/>
                        </a:spcBef>
                        <a:buSzPct val="110526"/>
                        <a:buAutoNum type="romanUcPeriod" startAt="4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(Acc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participaciones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patrimonio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propias).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75590">
                        <a:lnSpc>
                          <a:spcPct val="100000"/>
                        </a:lnSpc>
                        <a:spcBef>
                          <a:spcPts val="225"/>
                        </a:spcBef>
                        <a:buSzPct val="110526"/>
                        <a:buAutoNum type="romanUcPeriod" startAt="4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ejercicios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anteriores.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94005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 startAt="4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Otras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aportaciones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socios.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1480" indent="-309880">
                        <a:lnSpc>
                          <a:spcPct val="100000"/>
                        </a:lnSpc>
                        <a:spcBef>
                          <a:spcPts val="225"/>
                        </a:spcBef>
                        <a:buSzPct val="110526"/>
                        <a:buAutoNum type="romanUcPeriod" startAt="4"/>
                        <a:tabLst>
                          <a:tab pos="41148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del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ejercicio.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1480" indent="-328295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 startAt="4"/>
                        <a:tabLst>
                          <a:tab pos="41148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(Dividendo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cuenta).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7556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050" spc="-40" b="1">
                          <a:latin typeface="Arial"/>
                          <a:cs typeface="Arial"/>
                        </a:rPr>
                        <a:t>A-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2)</a:t>
                      </a:r>
                      <a:r>
                        <a:rPr dirty="0" sz="1050" spc="3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Ajustes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patrimonio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neto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755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050" spc="-40" b="1">
                          <a:latin typeface="Arial"/>
                          <a:cs typeface="Arial"/>
                        </a:rPr>
                        <a:t>A-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3)</a:t>
                      </a:r>
                      <a:r>
                        <a:rPr dirty="0" sz="1050" spc="3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Subvenciones,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donaciones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legados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recibidos.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111.899,82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330"/>
                        </a:lnSpc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32.194,00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5179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310"/>
                        </a:lnSpc>
                      </a:pPr>
                      <a:r>
                        <a:rPr dirty="0" sz="1150" spc="-10">
                          <a:latin typeface="Arial"/>
                          <a:cs typeface="Arial"/>
                        </a:rPr>
                        <a:t>32.194,00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4521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59690">
                        <a:lnSpc>
                          <a:spcPct val="100000"/>
                        </a:lnSpc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4.361,48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778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150" spc="-10">
                          <a:latin typeface="Arial"/>
                          <a:cs typeface="Arial"/>
                        </a:rPr>
                        <a:t>4.361,48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914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-5.880,52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859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370"/>
                        </a:lnSpc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60.000,00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7524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370"/>
                        </a:lnSpc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21.224,86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729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300" b="1">
                          <a:latin typeface="Arial"/>
                          <a:cs typeface="Arial"/>
                        </a:rPr>
                        <a:t>B)</a:t>
                      </a:r>
                      <a:r>
                        <a:rPr dirty="0" sz="130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PASIVO</a:t>
                      </a:r>
                      <a:r>
                        <a:rPr dirty="0" sz="130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300" spc="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CORRIENTE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FBFBF"/>
                    </a:solidFill>
                  </a:tcPr>
                </a:tc>
              </a:tr>
              <a:tr h="1810385">
                <a:tc>
                  <a:txBody>
                    <a:bodyPr/>
                    <a:lstStyle/>
                    <a:p>
                      <a:pPr marL="414020" indent="-249554">
                        <a:lnSpc>
                          <a:spcPct val="100000"/>
                        </a:lnSpc>
                        <a:spcBef>
                          <a:spcPts val="65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Provisiones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largo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67970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Deudas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 largo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lvl="1" marL="414020" indent="-267970">
                        <a:lnSpc>
                          <a:spcPct val="100000"/>
                        </a:lnSpc>
                        <a:spcBef>
                          <a:spcPts val="105"/>
                        </a:spcBef>
                        <a:buSzPct val="110526"/>
                        <a:buAutoNum type="arabicPeriod"/>
                        <a:tabLst>
                          <a:tab pos="414020" algn="l"/>
                        </a:tabLst>
                      </a:pPr>
                      <a:r>
                        <a:rPr dirty="0" sz="950">
                          <a:latin typeface="Arial"/>
                          <a:cs typeface="Arial"/>
                        </a:rPr>
                        <a:t>Deudas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con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entidades de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crédito.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lvl="1" marL="414020" indent="-26797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110526"/>
                        <a:buAutoNum type="arabicPeriod"/>
                        <a:tabLst>
                          <a:tab pos="414020" algn="l"/>
                        </a:tabLst>
                      </a:pPr>
                      <a:r>
                        <a:rPr dirty="0" sz="950">
                          <a:latin typeface="Arial"/>
                          <a:cs typeface="Arial"/>
                        </a:rPr>
                        <a:t>Acreedores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arrend.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Financiero.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lvl="1" marL="414020" indent="-26797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110526"/>
                        <a:buAutoNum type="arabicPeriod"/>
                        <a:tabLst>
                          <a:tab pos="414020" algn="l"/>
                        </a:tabLst>
                      </a:pPr>
                      <a:r>
                        <a:rPr dirty="0" sz="950">
                          <a:latin typeface="Arial"/>
                          <a:cs typeface="Arial"/>
                        </a:rPr>
                        <a:t>Otras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deudas a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largo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plazo.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414020" indent="-286385">
                        <a:lnSpc>
                          <a:spcPct val="100000"/>
                        </a:lnSpc>
                        <a:spcBef>
                          <a:spcPts val="140"/>
                        </a:spcBef>
                        <a:buSzPct val="110526"/>
                        <a:buAutoNum type="romanUcPeriod" startAt="3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Deudas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con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empr.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del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grupo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asociadas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l.</a:t>
                      </a:r>
                      <a:r>
                        <a:rPr dirty="0" baseline="2923" sz="1425" spc="-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p.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94005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 startAt="3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Pasivos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por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impuesto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diferido.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75590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 startAt="3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Periodificaciones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largo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94005">
                        <a:lnSpc>
                          <a:spcPct val="100000"/>
                        </a:lnSpc>
                        <a:spcBef>
                          <a:spcPts val="225"/>
                        </a:spcBef>
                        <a:buSzPct val="110526"/>
                        <a:buAutoNum type="romanUcPeriod" startAt="3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Acreedores</a:t>
                      </a:r>
                      <a:r>
                        <a:rPr dirty="0" baseline="2923" sz="1425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comerciales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no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corrientes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1480" indent="-309880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 startAt="3"/>
                        <a:tabLst>
                          <a:tab pos="41148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Deuda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con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características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especiales</a:t>
                      </a:r>
                      <a:r>
                        <a:rPr dirty="0" baseline="2923" sz="1425" spc="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l.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p.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729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300" b="1">
                          <a:latin typeface="Arial"/>
                          <a:cs typeface="Arial"/>
                        </a:rPr>
                        <a:t>C)</a:t>
                      </a:r>
                      <a:r>
                        <a:rPr dirty="0" sz="1300" spc="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PASIVO</a:t>
                      </a:r>
                      <a:r>
                        <a:rPr dirty="0" sz="1300" spc="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CORRIENTE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1.436.630,72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FBFBF"/>
                    </a:solidFill>
                  </a:tcPr>
                </a:tc>
              </a:tr>
              <a:tr h="186690">
                <a:tc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Provisiones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corto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II.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Deudas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 corto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ts val="1340"/>
                        </a:lnSpc>
                        <a:spcBef>
                          <a:spcPts val="15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1.340.261,91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146050">
                        <a:lnSpc>
                          <a:spcPts val="125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1.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Deudas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con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entidades de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crédito.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250"/>
                        </a:lnSpc>
                      </a:pPr>
                      <a:r>
                        <a:rPr dirty="0" sz="1150" spc="-10">
                          <a:latin typeface="Arial"/>
                          <a:cs typeface="Arial"/>
                        </a:rPr>
                        <a:t>30.026,99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marL="146050">
                        <a:lnSpc>
                          <a:spcPts val="113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2.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Acreedores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arrend.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Financiero.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146050">
                        <a:lnSpc>
                          <a:spcPts val="124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3.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Otras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deudas a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corto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plazo.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ts val="1295"/>
                        </a:lnSpc>
                      </a:pPr>
                      <a:r>
                        <a:rPr dirty="0" sz="1150" spc="-10">
                          <a:latin typeface="Arial"/>
                          <a:cs typeface="Arial"/>
                        </a:rPr>
                        <a:t>1.310.234,92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marL="127635">
                        <a:lnSpc>
                          <a:spcPts val="1245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0" b="1">
                          <a:latin typeface="Arial"/>
                          <a:cs typeface="Arial"/>
                        </a:rPr>
                        <a:t>III.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Deudas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con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empr.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del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grupo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asociadas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c.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p.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IV.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Acreedores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comerciales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6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otras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cuentas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pagar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96.368,81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4465">
                <a:tc>
                  <a:txBody>
                    <a:bodyPr/>
                    <a:lstStyle/>
                    <a:p>
                      <a:pPr marL="146050">
                        <a:lnSpc>
                          <a:spcPts val="120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1.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Proveedores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142875">
                        <a:lnSpc>
                          <a:spcPts val="1185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a)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Proveedores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largo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plazo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9385">
                <a:tc>
                  <a:txBody>
                    <a:bodyPr/>
                    <a:lstStyle/>
                    <a:p>
                      <a:pPr marL="142875">
                        <a:lnSpc>
                          <a:spcPts val="116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b)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Proveedores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corto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plazo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146050">
                        <a:lnSpc>
                          <a:spcPts val="124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2.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acreedores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295"/>
                        </a:lnSpc>
                      </a:pPr>
                      <a:r>
                        <a:rPr dirty="0" sz="1150" spc="-10">
                          <a:latin typeface="Arial"/>
                          <a:cs typeface="Arial"/>
                        </a:rPr>
                        <a:t>96.368,81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 marL="138430">
                        <a:lnSpc>
                          <a:spcPts val="1245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V.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Periodificaciones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corto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6055"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VI.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Deuda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con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características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especiales</a:t>
                      </a:r>
                      <a:r>
                        <a:rPr dirty="0" baseline="2923" sz="1425" spc="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c.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p.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3709">
                <a:tc>
                  <a:txBody>
                    <a:bodyPr/>
                    <a:lstStyle/>
                    <a:p>
                      <a:pPr marL="423545" marR="345440">
                        <a:lnSpc>
                          <a:spcPct val="105700"/>
                        </a:lnSpc>
                        <a:spcBef>
                          <a:spcPts val="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TOTAL</a:t>
                      </a:r>
                      <a:r>
                        <a:rPr dirty="0" sz="14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PATRIMONIO</a:t>
                      </a:r>
                      <a:r>
                        <a:rPr dirty="0" sz="1400" spc="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NETO</a:t>
                      </a:r>
                      <a:r>
                        <a:rPr dirty="0" sz="140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0" b="1">
                          <a:latin typeface="Arial"/>
                          <a:cs typeface="Arial"/>
                        </a:rPr>
                        <a:t>Y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PASIVO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(A+B+C)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1.548.530,54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2719832" y="298189"/>
            <a:ext cx="1764664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 b="1">
                <a:latin typeface="Arial"/>
                <a:cs typeface="Arial"/>
              </a:rPr>
              <a:t>BALANCE</a:t>
            </a:r>
            <a:r>
              <a:rPr dirty="0" sz="1300" spc="4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DE</a:t>
            </a:r>
            <a:r>
              <a:rPr dirty="0" sz="1300" spc="5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PYMES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Contabilidad</dc:creator>
  <dc:title>PYMES.xls</dc:title>
  <dcterms:created xsi:type="dcterms:W3CDTF">2025-07-31T09:46:03Z</dcterms:created>
  <dcterms:modified xsi:type="dcterms:W3CDTF">2025-07-31T09:46:03Z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2025-07-23T00:00:00Z</vt:filetime>
  </property>
  <property fmtid="{D5CDD505-2E9C-101B-9397-08002B2CF9AE}" pid="3" name="LastSaved">
    <vt:filetime>2025-07-31T00:00:00Z</vt:filetime>
  </property>
  <property fmtid="{D5CDD505-2E9C-101B-9397-08002B2CF9AE}" pid="4" name="Producer">
    <vt:lpwstr>Microsoft: Print To PDF</vt:lpwstr>
  </property>
</Properties>
</file>