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BFBFBF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835"/>
              </a:lnSpc>
            </a:pPr>
            <a:r>
              <a:rPr dirty="0"/>
              <a:t>Netadia</a:t>
            </a:r>
            <a:r>
              <a:rPr dirty="0" spc="50"/>
              <a:t> </a:t>
            </a:r>
            <a:r>
              <a:rPr dirty="0"/>
              <a:t>Europa,</a:t>
            </a:r>
            <a:r>
              <a:rPr dirty="0" spc="45"/>
              <a:t> </a:t>
            </a:r>
            <a:r>
              <a:rPr dirty="0"/>
              <a:t>S.LP.</a:t>
            </a:r>
            <a:r>
              <a:rPr dirty="0" spc="55"/>
              <a:t> </a:t>
            </a:r>
            <a:r>
              <a:rPr dirty="0"/>
              <a:t>–</a:t>
            </a:r>
            <a:r>
              <a:rPr dirty="0" spc="50"/>
              <a:t> </a:t>
            </a:r>
            <a:r>
              <a:rPr dirty="0"/>
              <a:t>C.I.F.</a:t>
            </a:r>
            <a:r>
              <a:rPr dirty="0" spc="50"/>
              <a:t> </a:t>
            </a:r>
            <a:r>
              <a:rPr dirty="0"/>
              <a:t>B91857870</a:t>
            </a:r>
            <a:r>
              <a:rPr dirty="0" spc="55"/>
              <a:t> </a:t>
            </a:r>
            <a:r>
              <a:rPr dirty="0"/>
              <a:t>-</a:t>
            </a:r>
            <a:r>
              <a:rPr dirty="0" spc="55"/>
              <a:t> </a:t>
            </a:r>
            <a:r>
              <a:rPr dirty="0"/>
              <a:t>Inscrita</a:t>
            </a:r>
            <a:r>
              <a:rPr dirty="0" spc="55"/>
              <a:t> </a:t>
            </a:r>
            <a:r>
              <a:rPr dirty="0"/>
              <a:t>en</a:t>
            </a:r>
            <a:r>
              <a:rPr dirty="0" spc="60"/>
              <a:t> </a:t>
            </a:r>
            <a:r>
              <a:rPr dirty="0"/>
              <a:t>RM</a:t>
            </a:r>
            <a:r>
              <a:rPr dirty="0" spc="45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Sevilla,</a:t>
            </a:r>
            <a:r>
              <a:rPr dirty="0" spc="55"/>
              <a:t> </a:t>
            </a:r>
            <a:r>
              <a:rPr dirty="0"/>
              <a:t>Tomo</a:t>
            </a:r>
            <a:r>
              <a:rPr dirty="0" spc="25"/>
              <a:t> </a:t>
            </a:r>
            <a:r>
              <a:rPr dirty="0"/>
              <a:t>5420,</a:t>
            </a:r>
            <a:r>
              <a:rPr dirty="0" spc="60"/>
              <a:t> </a:t>
            </a:r>
            <a:r>
              <a:rPr dirty="0"/>
              <a:t>folio</a:t>
            </a:r>
            <a:r>
              <a:rPr dirty="0" spc="35"/>
              <a:t> </a:t>
            </a:r>
            <a:r>
              <a:rPr dirty="0"/>
              <a:t>131.</a:t>
            </a:r>
            <a:r>
              <a:rPr dirty="0" spc="60"/>
              <a:t> </a:t>
            </a:r>
            <a:r>
              <a:rPr dirty="0"/>
              <a:t>hoja</a:t>
            </a:r>
            <a:r>
              <a:rPr dirty="0" spc="60"/>
              <a:t> </a:t>
            </a:r>
            <a:r>
              <a:rPr dirty="0"/>
              <a:t>SE-</a:t>
            </a:r>
            <a:r>
              <a:rPr dirty="0" spc="-10"/>
              <a:t>90843.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/>
              <a:t>Inscrita</a:t>
            </a:r>
            <a:r>
              <a:rPr dirty="0" spc="50"/>
              <a:t> </a:t>
            </a:r>
            <a:r>
              <a:rPr dirty="0"/>
              <a:t>en</a:t>
            </a:r>
            <a:r>
              <a:rPr dirty="0" spc="40"/>
              <a:t> </a:t>
            </a:r>
            <a:r>
              <a:rPr dirty="0"/>
              <a:t>el</a:t>
            </a:r>
            <a:r>
              <a:rPr dirty="0" spc="40"/>
              <a:t> </a:t>
            </a:r>
            <a:r>
              <a:rPr dirty="0"/>
              <a:t>Registro</a:t>
            </a:r>
            <a:r>
              <a:rPr dirty="0" spc="45"/>
              <a:t> </a:t>
            </a:r>
            <a:r>
              <a:rPr dirty="0"/>
              <a:t>Oficial</a:t>
            </a:r>
            <a:r>
              <a:rPr dirty="0" spc="35"/>
              <a:t> </a:t>
            </a:r>
            <a:r>
              <a:rPr dirty="0"/>
              <a:t>de</a:t>
            </a:r>
            <a:r>
              <a:rPr dirty="0" spc="40"/>
              <a:t> </a:t>
            </a:r>
            <a:r>
              <a:rPr dirty="0"/>
              <a:t>Auditores</a:t>
            </a:r>
            <a:r>
              <a:rPr dirty="0" spc="40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Cuentas</a:t>
            </a:r>
            <a:r>
              <a:rPr dirty="0" spc="50"/>
              <a:t> </a:t>
            </a:r>
            <a:r>
              <a:rPr dirty="0"/>
              <a:t>con</a:t>
            </a:r>
            <a:r>
              <a:rPr dirty="0" spc="40"/>
              <a:t> </a:t>
            </a:r>
            <a:r>
              <a:rPr dirty="0"/>
              <a:t>número</a:t>
            </a:r>
            <a:r>
              <a:rPr dirty="0" spc="40"/>
              <a:t> </a:t>
            </a:r>
            <a:r>
              <a:rPr dirty="0"/>
              <a:t>S-</a:t>
            </a:r>
            <a:r>
              <a:rPr dirty="0" spc="-20"/>
              <a:t>2114.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15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BFBFBF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835"/>
              </a:lnSpc>
            </a:pPr>
            <a:r>
              <a:rPr dirty="0"/>
              <a:t>Netadia</a:t>
            </a:r>
            <a:r>
              <a:rPr dirty="0" spc="50"/>
              <a:t> </a:t>
            </a:r>
            <a:r>
              <a:rPr dirty="0"/>
              <a:t>Europa,</a:t>
            </a:r>
            <a:r>
              <a:rPr dirty="0" spc="45"/>
              <a:t> </a:t>
            </a:r>
            <a:r>
              <a:rPr dirty="0"/>
              <a:t>S.LP.</a:t>
            </a:r>
            <a:r>
              <a:rPr dirty="0" spc="55"/>
              <a:t> </a:t>
            </a:r>
            <a:r>
              <a:rPr dirty="0"/>
              <a:t>–</a:t>
            </a:r>
            <a:r>
              <a:rPr dirty="0" spc="50"/>
              <a:t> </a:t>
            </a:r>
            <a:r>
              <a:rPr dirty="0"/>
              <a:t>C.I.F.</a:t>
            </a:r>
            <a:r>
              <a:rPr dirty="0" spc="50"/>
              <a:t> </a:t>
            </a:r>
            <a:r>
              <a:rPr dirty="0"/>
              <a:t>B91857870</a:t>
            </a:r>
            <a:r>
              <a:rPr dirty="0" spc="55"/>
              <a:t> </a:t>
            </a:r>
            <a:r>
              <a:rPr dirty="0"/>
              <a:t>-</a:t>
            </a:r>
            <a:r>
              <a:rPr dirty="0" spc="55"/>
              <a:t> </a:t>
            </a:r>
            <a:r>
              <a:rPr dirty="0"/>
              <a:t>Inscrita</a:t>
            </a:r>
            <a:r>
              <a:rPr dirty="0" spc="55"/>
              <a:t> </a:t>
            </a:r>
            <a:r>
              <a:rPr dirty="0"/>
              <a:t>en</a:t>
            </a:r>
            <a:r>
              <a:rPr dirty="0" spc="60"/>
              <a:t> </a:t>
            </a:r>
            <a:r>
              <a:rPr dirty="0"/>
              <a:t>RM</a:t>
            </a:r>
            <a:r>
              <a:rPr dirty="0" spc="45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Sevilla,</a:t>
            </a:r>
            <a:r>
              <a:rPr dirty="0" spc="55"/>
              <a:t> </a:t>
            </a:r>
            <a:r>
              <a:rPr dirty="0"/>
              <a:t>Tomo</a:t>
            </a:r>
            <a:r>
              <a:rPr dirty="0" spc="25"/>
              <a:t> </a:t>
            </a:r>
            <a:r>
              <a:rPr dirty="0"/>
              <a:t>5420,</a:t>
            </a:r>
            <a:r>
              <a:rPr dirty="0" spc="60"/>
              <a:t> </a:t>
            </a:r>
            <a:r>
              <a:rPr dirty="0"/>
              <a:t>folio</a:t>
            </a:r>
            <a:r>
              <a:rPr dirty="0" spc="35"/>
              <a:t> </a:t>
            </a:r>
            <a:r>
              <a:rPr dirty="0"/>
              <a:t>131.</a:t>
            </a:r>
            <a:r>
              <a:rPr dirty="0" spc="60"/>
              <a:t> </a:t>
            </a:r>
            <a:r>
              <a:rPr dirty="0"/>
              <a:t>hoja</a:t>
            </a:r>
            <a:r>
              <a:rPr dirty="0" spc="60"/>
              <a:t> </a:t>
            </a:r>
            <a:r>
              <a:rPr dirty="0"/>
              <a:t>SE-</a:t>
            </a:r>
            <a:r>
              <a:rPr dirty="0" spc="-10"/>
              <a:t>90843.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/>
              <a:t>Inscrita</a:t>
            </a:r>
            <a:r>
              <a:rPr dirty="0" spc="50"/>
              <a:t> </a:t>
            </a:r>
            <a:r>
              <a:rPr dirty="0"/>
              <a:t>en</a:t>
            </a:r>
            <a:r>
              <a:rPr dirty="0" spc="40"/>
              <a:t> </a:t>
            </a:r>
            <a:r>
              <a:rPr dirty="0"/>
              <a:t>el</a:t>
            </a:r>
            <a:r>
              <a:rPr dirty="0" spc="40"/>
              <a:t> </a:t>
            </a:r>
            <a:r>
              <a:rPr dirty="0"/>
              <a:t>Registro</a:t>
            </a:r>
            <a:r>
              <a:rPr dirty="0" spc="45"/>
              <a:t> </a:t>
            </a:r>
            <a:r>
              <a:rPr dirty="0"/>
              <a:t>Oficial</a:t>
            </a:r>
            <a:r>
              <a:rPr dirty="0" spc="35"/>
              <a:t> </a:t>
            </a:r>
            <a:r>
              <a:rPr dirty="0"/>
              <a:t>de</a:t>
            </a:r>
            <a:r>
              <a:rPr dirty="0" spc="40"/>
              <a:t> </a:t>
            </a:r>
            <a:r>
              <a:rPr dirty="0"/>
              <a:t>Auditores</a:t>
            </a:r>
            <a:r>
              <a:rPr dirty="0" spc="40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Cuentas</a:t>
            </a:r>
            <a:r>
              <a:rPr dirty="0" spc="50"/>
              <a:t> </a:t>
            </a:r>
            <a:r>
              <a:rPr dirty="0"/>
              <a:t>con</a:t>
            </a:r>
            <a:r>
              <a:rPr dirty="0" spc="40"/>
              <a:t> </a:t>
            </a:r>
            <a:r>
              <a:rPr dirty="0"/>
              <a:t>número</a:t>
            </a:r>
            <a:r>
              <a:rPr dirty="0" spc="40"/>
              <a:t> </a:t>
            </a:r>
            <a:r>
              <a:rPr dirty="0"/>
              <a:t>S-</a:t>
            </a:r>
            <a:r>
              <a:rPr dirty="0" spc="-20"/>
              <a:t>2114.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15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BFBFBF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835"/>
              </a:lnSpc>
            </a:pPr>
            <a:r>
              <a:rPr dirty="0"/>
              <a:t>Netadia</a:t>
            </a:r>
            <a:r>
              <a:rPr dirty="0" spc="50"/>
              <a:t> </a:t>
            </a:r>
            <a:r>
              <a:rPr dirty="0"/>
              <a:t>Europa,</a:t>
            </a:r>
            <a:r>
              <a:rPr dirty="0" spc="45"/>
              <a:t> </a:t>
            </a:r>
            <a:r>
              <a:rPr dirty="0"/>
              <a:t>S.LP.</a:t>
            </a:r>
            <a:r>
              <a:rPr dirty="0" spc="55"/>
              <a:t> </a:t>
            </a:r>
            <a:r>
              <a:rPr dirty="0"/>
              <a:t>–</a:t>
            </a:r>
            <a:r>
              <a:rPr dirty="0" spc="50"/>
              <a:t> </a:t>
            </a:r>
            <a:r>
              <a:rPr dirty="0"/>
              <a:t>C.I.F.</a:t>
            </a:r>
            <a:r>
              <a:rPr dirty="0" spc="50"/>
              <a:t> </a:t>
            </a:r>
            <a:r>
              <a:rPr dirty="0"/>
              <a:t>B91857870</a:t>
            </a:r>
            <a:r>
              <a:rPr dirty="0" spc="55"/>
              <a:t> </a:t>
            </a:r>
            <a:r>
              <a:rPr dirty="0"/>
              <a:t>-</a:t>
            </a:r>
            <a:r>
              <a:rPr dirty="0" spc="55"/>
              <a:t> </a:t>
            </a:r>
            <a:r>
              <a:rPr dirty="0"/>
              <a:t>Inscrita</a:t>
            </a:r>
            <a:r>
              <a:rPr dirty="0" spc="55"/>
              <a:t> </a:t>
            </a:r>
            <a:r>
              <a:rPr dirty="0"/>
              <a:t>en</a:t>
            </a:r>
            <a:r>
              <a:rPr dirty="0" spc="60"/>
              <a:t> </a:t>
            </a:r>
            <a:r>
              <a:rPr dirty="0"/>
              <a:t>RM</a:t>
            </a:r>
            <a:r>
              <a:rPr dirty="0" spc="45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Sevilla,</a:t>
            </a:r>
            <a:r>
              <a:rPr dirty="0" spc="55"/>
              <a:t> </a:t>
            </a:r>
            <a:r>
              <a:rPr dirty="0"/>
              <a:t>Tomo</a:t>
            </a:r>
            <a:r>
              <a:rPr dirty="0" spc="25"/>
              <a:t> </a:t>
            </a:r>
            <a:r>
              <a:rPr dirty="0"/>
              <a:t>5420,</a:t>
            </a:r>
            <a:r>
              <a:rPr dirty="0" spc="60"/>
              <a:t> </a:t>
            </a:r>
            <a:r>
              <a:rPr dirty="0"/>
              <a:t>folio</a:t>
            </a:r>
            <a:r>
              <a:rPr dirty="0" spc="35"/>
              <a:t> </a:t>
            </a:r>
            <a:r>
              <a:rPr dirty="0"/>
              <a:t>131.</a:t>
            </a:r>
            <a:r>
              <a:rPr dirty="0" spc="60"/>
              <a:t> </a:t>
            </a:r>
            <a:r>
              <a:rPr dirty="0"/>
              <a:t>hoja</a:t>
            </a:r>
            <a:r>
              <a:rPr dirty="0" spc="60"/>
              <a:t> </a:t>
            </a:r>
            <a:r>
              <a:rPr dirty="0"/>
              <a:t>SE-</a:t>
            </a:r>
            <a:r>
              <a:rPr dirty="0" spc="-10"/>
              <a:t>90843.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/>
              <a:t>Inscrita</a:t>
            </a:r>
            <a:r>
              <a:rPr dirty="0" spc="50"/>
              <a:t> </a:t>
            </a:r>
            <a:r>
              <a:rPr dirty="0"/>
              <a:t>en</a:t>
            </a:r>
            <a:r>
              <a:rPr dirty="0" spc="40"/>
              <a:t> </a:t>
            </a:r>
            <a:r>
              <a:rPr dirty="0"/>
              <a:t>el</a:t>
            </a:r>
            <a:r>
              <a:rPr dirty="0" spc="40"/>
              <a:t> </a:t>
            </a:r>
            <a:r>
              <a:rPr dirty="0"/>
              <a:t>Registro</a:t>
            </a:r>
            <a:r>
              <a:rPr dirty="0" spc="45"/>
              <a:t> </a:t>
            </a:r>
            <a:r>
              <a:rPr dirty="0"/>
              <a:t>Oficial</a:t>
            </a:r>
            <a:r>
              <a:rPr dirty="0" spc="35"/>
              <a:t> </a:t>
            </a:r>
            <a:r>
              <a:rPr dirty="0"/>
              <a:t>de</a:t>
            </a:r>
            <a:r>
              <a:rPr dirty="0" spc="40"/>
              <a:t> </a:t>
            </a:r>
            <a:r>
              <a:rPr dirty="0"/>
              <a:t>Auditores</a:t>
            </a:r>
            <a:r>
              <a:rPr dirty="0" spc="40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Cuentas</a:t>
            </a:r>
            <a:r>
              <a:rPr dirty="0" spc="50"/>
              <a:t> </a:t>
            </a:r>
            <a:r>
              <a:rPr dirty="0"/>
              <a:t>con</a:t>
            </a:r>
            <a:r>
              <a:rPr dirty="0" spc="40"/>
              <a:t> </a:t>
            </a:r>
            <a:r>
              <a:rPr dirty="0"/>
              <a:t>número</a:t>
            </a:r>
            <a:r>
              <a:rPr dirty="0" spc="40"/>
              <a:t> </a:t>
            </a:r>
            <a:r>
              <a:rPr dirty="0"/>
              <a:t>S-</a:t>
            </a:r>
            <a:r>
              <a:rPr dirty="0" spc="-20"/>
              <a:t>2114.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15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BFBFBF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835"/>
              </a:lnSpc>
            </a:pPr>
            <a:r>
              <a:rPr dirty="0"/>
              <a:t>Netadia</a:t>
            </a:r>
            <a:r>
              <a:rPr dirty="0" spc="50"/>
              <a:t> </a:t>
            </a:r>
            <a:r>
              <a:rPr dirty="0"/>
              <a:t>Europa,</a:t>
            </a:r>
            <a:r>
              <a:rPr dirty="0" spc="45"/>
              <a:t> </a:t>
            </a:r>
            <a:r>
              <a:rPr dirty="0"/>
              <a:t>S.LP.</a:t>
            </a:r>
            <a:r>
              <a:rPr dirty="0" spc="55"/>
              <a:t> </a:t>
            </a:r>
            <a:r>
              <a:rPr dirty="0"/>
              <a:t>–</a:t>
            </a:r>
            <a:r>
              <a:rPr dirty="0" spc="50"/>
              <a:t> </a:t>
            </a:r>
            <a:r>
              <a:rPr dirty="0"/>
              <a:t>C.I.F.</a:t>
            </a:r>
            <a:r>
              <a:rPr dirty="0" spc="50"/>
              <a:t> </a:t>
            </a:r>
            <a:r>
              <a:rPr dirty="0"/>
              <a:t>B91857870</a:t>
            </a:r>
            <a:r>
              <a:rPr dirty="0" spc="55"/>
              <a:t> </a:t>
            </a:r>
            <a:r>
              <a:rPr dirty="0"/>
              <a:t>-</a:t>
            </a:r>
            <a:r>
              <a:rPr dirty="0" spc="55"/>
              <a:t> </a:t>
            </a:r>
            <a:r>
              <a:rPr dirty="0"/>
              <a:t>Inscrita</a:t>
            </a:r>
            <a:r>
              <a:rPr dirty="0" spc="55"/>
              <a:t> </a:t>
            </a:r>
            <a:r>
              <a:rPr dirty="0"/>
              <a:t>en</a:t>
            </a:r>
            <a:r>
              <a:rPr dirty="0" spc="60"/>
              <a:t> </a:t>
            </a:r>
            <a:r>
              <a:rPr dirty="0"/>
              <a:t>RM</a:t>
            </a:r>
            <a:r>
              <a:rPr dirty="0" spc="45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Sevilla,</a:t>
            </a:r>
            <a:r>
              <a:rPr dirty="0" spc="55"/>
              <a:t> </a:t>
            </a:r>
            <a:r>
              <a:rPr dirty="0"/>
              <a:t>Tomo</a:t>
            </a:r>
            <a:r>
              <a:rPr dirty="0" spc="25"/>
              <a:t> </a:t>
            </a:r>
            <a:r>
              <a:rPr dirty="0"/>
              <a:t>5420,</a:t>
            </a:r>
            <a:r>
              <a:rPr dirty="0" spc="60"/>
              <a:t> </a:t>
            </a:r>
            <a:r>
              <a:rPr dirty="0"/>
              <a:t>folio</a:t>
            </a:r>
            <a:r>
              <a:rPr dirty="0" spc="35"/>
              <a:t> </a:t>
            </a:r>
            <a:r>
              <a:rPr dirty="0"/>
              <a:t>131.</a:t>
            </a:r>
            <a:r>
              <a:rPr dirty="0" spc="60"/>
              <a:t> </a:t>
            </a:r>
            <a:r>
              <a:rPr dirty="0"/>
              <a:t>hoja</a:t>
            </a:r>
            <a:r>
              <a:rPr dirty="0" spc="60"/>
              <a:t> </a:t>
            </a:r>
            <a:r>
              <a:rPr dirty="0"/>
              <a:t>SE-</a:t>
            </a:r>
            <a:r>
              <a:rPr dirty="0" spc="-10"/>
              <a:t>90843.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/>
              <a:t>Inscrita</a:t>
            </a:r>
            <a:r>
              <a:rPr dirty="0" spc="50"/>
              <a:t> </a:t>
            </a:r>
            <a:r>
              <a:rPr dirty="0"/>
              <a:t>en</a:t>
            </a:r>
            <a:r>
              <a:rPr dirty="0" spc="40"/>
              <a:t> </a:t>
            </a:r>
            <a:r>
              <a:rPr dirty="0"/>
              <a:t>el</a:t>
            </a:r>
            <a:r>
              <a:rPr dirty="0" spc="40"/>
              <a:t> </a:t>
            </a:r>
            <a:r>
              <a:rPr dirty="0"/>
              <a:t>Registro</a:t>
            </a:r>
            <a:r>
              <a:rPr dirty="0" spc="45"/>
              <a:t> </a:t>
            </a:r>
            <a:r>
              <a:rPr dirty="0"/>
              <a:t>Oficial</a:t>
            </a:r>
            <a:r>
              <a:rPr dirty="0" spc="35"/>
              <a:t> </a:t>
            </a:r>
            <a:r>
              <a:rPr dirty="0"/>
              <a:t>de</a:t>
            </a:r>
            <a:r>
              <a:rPr dirty="0" spc="40"/>
              <a:t> </a:t>
            </a:r>
            <a:r>
              <a:rPr dirty="0"/>
              <a:t>Auditores</a:t>
            </a:r>
            <a:r>
              <a:rPr dirty="0" spc="40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Cuentas</a:t>
            </a:r>
            <a:r>
              <a:rPr dirty="0" spc="50"/>
              <a:t> </a:t>
            </a:r>
            <a:r>
              <a:rPr dirty="0"/>
              <a:t>con</a:t>
            </a:r>
            <a:r>
              <a:rPr dirty="0" spc="40"/>
              <a:t> </a:t>
            </a:r>
            <a:r>
              <a:rPr dirty="0"/>
              <a:t>número</a:t>
            </a:r>
            <a:r>
              <a:rPr dirty="0" spc="40"/>
              <a:t> </a:t>
            </a:r>
            <a:r>
              <a:rPr dirty="0"/>
              <a:t>S-</a:t>
            </a:r>
            <a:r>
              <a:rPr dirty="0" spc="-20"/>
              <a:t>2114.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15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rgbClr val="BFBFBF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835"/>
              </a:lnSpc>
            </a:pPr>
            <a:r>
              <a:rPr dirty="0"/>
              <a:t>Netadia</a:t>
            </a:r>
            <a:r>
              <a:rPr dirty="0" spc="50"/>
              <a:t> </a:t>
            </a:r>
            <a:r>
              <a:rPr dirty="0"/>
              <a:t>Europa,</a:t>
            </a:r>
            <a:r>
              <a:rPr dirty="0" spc="45"/>
              <a:t> </a:t>
            </a:r>
            <a:r>
              <a:rPr dirty="0"/>
              <a:t>S.LP.</a:t>
            </a:r>
            <a:r>
              <a:rPr dirty="0" spc="55"/>
              <a:t> </a:t>
            </a:r>
            <a:r>
              <a:rPr dirty="0"/>
              <a:t>–</a:t>
            </a:r>
            <a:r>
              <a:rPr dirty="0" spc="50"/>
              <a:t> </a:t>
            </a:r>
            <a:r>
              <a:rPr dirty="0"/>
              <a:t>C.I.F.</a:t>
            </a:r>
            <a:r>
              <a:rPr dirty="0" spc="50"/>
              <a:t> </a:t>
            </a:r>
            <a:r>
              <a:rPr dirty="0"/>
              <a:t>B91857870</a:t>
            </a:r>
            <a:r>
              <a:rPr dirty="0" spc="55"/>
              <a:t> </a:t>
            </a:r>
            <a:r>
              <a:rPr dirty="0"/>
              <a:t>-</a:t>
            </a:r>
            <a:r>
              <a:rPr dirty="0" spc="55"/>
              <a:t> </a:t>
            </a:r>
            <a:r>
              <a:rPr dirty="0"/>
              <a:t>Inscrita</a:t>
            </a:r>
            <a:r>
              <a:rPr dirty="0" spc="55"/>
              <a:t> </a:t>
            </a:r>
            <a:r>
              <a:rPr dirty="0"/>
              <a:t>en</a:t>
            </a:r>
            <a:r>
              <a:rPr dirty="0" spc="60"/>
              <a:t> </a:t>
            </a:r>
            <a:r>
              <a:rPr dirty="0"/>
              <a:t>RM</a:t>
            </a:r>
            <a:r>
              <a:rPr dirty="0" spc="45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Sevilla,</a:t>
            </a:r>
            <a:r>
              <a:rPr dirty="0" spc="55"/>
              <a:t> </a:t>
            </a:r>
            <a:r>
              <a:rPr dirty="0"/>
              <a:t>Tomo</a:t>
            </a:r>
            <a:r>
              <a:rPr dirty="0" spc="25"/>
              <a:t> </a:t>
            </a:r>
            <a:r>
              <a:rPr dirty="0"/>
              <a:t>5420,</a:t>
            </a:r>
            <a:r>
              <a:rPr dirty="0" spc="60"/>
              <a:t> </a:t>
            </a:r>
            <a:r>
              <a:rPr dirty="0"/>
              <a:t>folio</a:t>
            </a:r>
            <a:r>
              <a:rPr dirty="0" spc="35"/>
              <a:t> </a:t>
            </a:r>
            <a:r>
              <a:rPr dirty="0"/>
              <a:t>131.</a:t>
            </a:r>
            <a:r>
              <a:rPr dirty="0" spc="60"/>
              <a:t> </a:t>
            </a:r>
            <a:r>
              <a:rPr dirty="0"/>
              <a:t>hoja</a:t>
            </a:r>
            <a:r>
              <a:rPr dirty="0" spc="60"/>
              <a:t> </a:t>
            </a:r>
            <a:r>
              <a:rPr dirty="0"/>
              <a:t>SE-</a:t>
            </a:r>
            <a:r>
              <a:rPr dirty="0" spc="-10"/>
              <a:t>90843.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/>
              <a:t>Inscrita</a:t>
            </a:r>
            <a:r>
              <a:rPr dirty="0" spc="50"/>
              <a:t> </a:t>
            </a:r>
            <a:r>
              <a:rPr dirty="0"/>
              <a:t>en</a:t>
            </a:r>
            <a:r>
              <a:rPr dirty="0" spc="40"/>
              <a:t> </a:t>
            </a:r>
            <a:r>
              <a:rPr dirty="0"/>
              <a:t>el</a:t>
            </a:r>
            <a:r>
              <a:rPr dirty="0" spc="40"/>
              <a:t> </a:t>
            </a:r>
            <a:r>
              <a:rPr dirty="0"/>
              <a:t>Registro</a:t>
            </a:r>
            <a:r>
              <a:rPr dirty="0" spc="45"/>
              <a:t> </a:t>
            </a:r>
            <a:r>
              <a:rPr dirty="0"/>
              <a:t>Oficial</a:t>
            </a:r>
            <a:r>
              <a:rPr dirty="0" spc="35"/>
              <a:t> </a:t>
            </a:r>
            <a:r>
              <a:rPr dirty="0"/>
              <a:t>de</a:t>
            </a:r>
            <a:r>
              <a:rPr dirty="0" spc="40"/>
              <a:t> </a:t>
            </a:r>
            <a:r>
              <a:rPr dirty="0"/>
              <a:t>Auditores</a:t>
            </a:r>
            <a:r>
              <a:rPr dirty="0" spc="40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Cuentas</a:t>
            </a:r>
            <a:r>
              <a:rPr dirty="0" spc="50"/>
              <a:t> </a:t>
            </a:r>
            <a:r>
              <a:rPr dirty="0"/>
              <a:t>con</a:t>
            </a:r>
            <a:r>
              <a:rPr dirty="0" spc="40"/>
              <a:t> </a:t>
            </a:r>
            <a:r>
              <a:rPr dirty="0"/>
              <a:t>número</a:t>
            </a:r>
            <a:r>
              <a:rPr dirty="0" spc="40"/>
              <a:t> </a:t>
            </a:r>
            <a:r>
              <a:rPr dirty="0"/>
              <a:t>S-</a:t>
            </a:r>
            <a:r>
              <a:rPr dirty="0" spc="-20"/>
              <a:t>2114.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15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22731" y="629412"/>
            <a:ext cx="5337875" cy="60462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656079" y="9436234"/>
            <a:ext cx="4253865" cy="254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0" b="0" i="0">
                <a:solidFill>
                  <a:srgbClr val="BFBFBF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835"/>
              </a:lnSpc>
            </a:pPr>
            <a:r>
              <a:rPr dirty="0"/>
              <a:t>Netadia</a:t>
            </a:r>
            <a:r>
              <a:rPr dirty="0" spc="50"/>
              <a:t> </a:t>
            </a:r>
            <a:r>
              <a:rPr dirty="0"/>
              <a:t>Europa,</a:t>
            </a:r>
            <a:r>
              <a:rPr dirty="0" spc="45"/>
              <a:t> </a:t>
            </a:r>
            <a:r>
              <a:rPr dirty="0"/>
              <a:t>S.LP.</a:t>
            </a:r>
            <a:r>
              <a:rPr dirty="0" spc="55"/>
              <a:t> </a:t>
            </a:r>
            <a:r>
              <a:rPr dirty="0"/>
              <a:t>–</a:t>
            </a:r>
            <a:r>
              <a:rPr dirty="0" spc="50"/>
              <a:t> </a:t>
            </a:r>
            <a:r>
              <a:rPr dirty="0"/>
              <a:t>C.I.F.</a:t>
            </a:r>
            <a:r>
              <a:rPr dirty="0" spc="50"/>
              <a:t> </a:t>
            </a:r>
            <a:r>
              <a:rPr dirty="0"/>
              <a:t>B91857870</a:t>
            </a:r>
            <a:r>
              <a:rPr dirty="0" spc="55"/>
              <a:t> </a:t>
            </a:r>
            <a:r>
              <a:rPr dirty="0"/>
              <a:t>-</a:t>
            </a:r>
            <a:r>
              <a:rPr dirty="0" spc="55"/>
              <a:t> </a:t>
            </a:r>
            <a:r>
              <a:rPr dirty="0"/>
              <a:t>Inscrita</a:t>
            </a:r>
            <a:r>
              <a:rPr dirty="0" spc="55"/>
              <a:t> </a:t>
            </a:r>
            <a:r>
              <a:rPr dirty="0"/>
              <a:t>en</a:t>
            </a:r>
            <a:r>
              <a:rPr dirty="0" spc="60"/>
              <a:t> </a:t>
            </a:r>
            <a:r>
              <a:rPr dirty="0"/>
              <a:t>RM</a:t>
            </a:r>
            <a:r>
              <a:rPr dirty="0" spc="45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Sevilla,</a:t>
            </a:r>
            <a:r>
              <a:rPr dirty="0" spc="55"/>
              <a:t> </a:t>
            </a:r>
            <a:r>
              <a:rPr dirty="0"/>
              <a:t>Tomo</a:t>
            </a:r>
            <a:r>
              <a:rPr dirty="0" spc="25"/>
              <a:t> </a:t>
            </a:r>
            <a:r>
              <a:rPr dirty="0"/>
              <a:t>5420,</a:t>
            </a:r>
            <a:r>
              <a:rPr dirty="0" spc="60"/>
              <a:t> </a:t>
            </a:r>
            <a:r>
              <a:rPr dirty="0"/>
              <a:t>folio</a:t>
            </a:r>
            <a:r>
              <a:rPr dirty="0" spc="35"/>
              <a:t> </a:t>
            </a:r>
            <a:r>
              <a:rPr dirty="0"/>
              <a:t>131.</a:t>
            </a:r>
            <a:r>
              <a:rPr dirty="0" spc="60"/>
              <a:t> </a:t>
            </a:r>
            <a:r>
              <a:rPr dirty="0"/>
              <a:t>hoja</a:t>
            </a:r>
            <a:r>
              <a:rPr dirty="0" spc="60"/>
              <a:t> </a:t>
            </a:r>
            <a:r>
              <a:rPr dirty="0"/>
              <a:t>SE-</a:t>
            </a:r>
            <a:r>
              <a:rPr dirty="0" spc="-10"/>
              <a:t>90843.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/>
              <a:t>Inscrita</a:t>
            </a:r>
            <a:r>
              <a:rPr dirty="0" spc="50"/>
              <a:t> </a:t>
            </a:r>
            <a:r>
              <a:rPr dirty="0"/>
              <a:t>en</a:t>
            </a:r>
            <a:r>
              <a:rPr dirty="0" spc="40"/>
              <a:t> </a:t>
            </a:r>
            <a:r>
              <a:rPr dirty="0"/>
              <a:t>el</a:t>
            </a:r>
            <a:r>
              <a:rPr dirty="0" spc="40"/>
              <a:t> </a:t>
            </a:r>
            <a:r>
              <a:rPr dirty="0"/>
              <a:t>Registro</a:t>
            </a:r>
            <a:r>
              <a:rPr dirty="0" spc="45"/>
              <a:t> </a:t>
            </a:r>
            <a:r>
              <a:rPr dirty="0"/>
              <a:t>Oficial</a:t>
            </a:r>
            <a:r>
              <a:rPr dirty="0" spc="35"/>
              <a:t> </a:t>
            </a:r>
            <a:r>
              <a:rPr dirty="0"/>
              <a:t>de</a:t>
            </a:r>
            <a:r>
              <a:rPr dirty="0" spc="40"/>
              <a:t> </a:t>
            </a:r>
            <a:r>
              <a:rPr dirty="0"/>
              <a:t>Auditores</a:t>
            </a:r>
            <a:r>
              <a:rPr dirty="0" spc="40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Cuentas</a:t>
            </a:r>
            <a:r>
              <a:rPr dirty="0" spc="50"/>
              <a:t> </a:t>
            </a:r>
            <a:r>
              <a:rPr dirty="0"/>
              <a:t>con</a:t>
            </a:r>
            <a:r>
              <a:rPr dirty="0" spc="40"/>
              <a:t> </a:t>
            </a:r>
            <a:r>
              <a:rPr dirty="0"/>
              <a:t>número</a:t>
            </a:r>
            <a:r>
              <a:rPr dirty="0" spc="40"/>
              <a:t> </a:t>
            </a:r>
            <a:r>
              <a:rPr dirty="0"/>
              <a:t>S-</a:t>
            </a:r>
            <a:r>
              <a:rPr dirty="0" spc="-20"/>
              <a:t>2114.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406896" y="9702551"/>
            <a:ext cx="158115" cy="161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15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2631" y="629412"/>
            <a:ext cx="1421424" cy="542381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3141980" y="3093113"/>
            <a:ext cx="3209925" cy="11506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7000"/>
              </a:lnSpc>
              <a:spcBef>
                <a:spcPts val="90"/>
              </a:spcBef>
            </a:pPr>
            <a:r>
              <a:rPr dirty="0" sz="2300" b="1">
                <a:solidFill>
                  <a:srgbClr val="60B3C3"/>
                </a:solidFill>
                <a:latin typeface="Cambria"/>
                <a:cs typeface="Cambria"/>
              </a:rPr>
              <a:t>CENTRO</a:t>
            </a:r>
            <a:r>
              <a:rPr dirty="0" sz="2300" spc="130" b="1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2300" spc="-10" b="1">
                <a:solidFill>
                  <a:srgbClr val="60B3C3"/>
                </a:solidFill>
                <a:latin typeface="Cambria"/>
                <a:cs typeface="Cambria"/>
              </a:rPr>
              <a:t>ESTUDIOS </a:t>
            </a:r>
            <a:r>
              <a:rPr dirty="0" sz="2300" b="1">
                <a:solidFill>
                  <a:srgbClr val="60B3C3"/>
                </a:solidFill>
                <a:latin typeface="Cambria"/>
                <a:cs typeface="Cambria"/>
              </a:rPr>
              <a:t>MASTER</a:t>
            </a:r>
            <a:r>
              <a:rPr dirty="0" sz="2300" spc="105" b="1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2300" b="1">
                <a:solidFill>
                  <a:srgbClr val="60B3C3"/>
                </a:solidFill>
                <a:latin typeface="Cambria"/>
                <a:cs typeface="Cambria"/>
              </a:rPr>
              <a:t>ANUSCHEH</a:t>
            </a:r>
            <a:r>
              <a:rPr dirty="0" sz="2300" spc="140" b="1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2300" spc="-25" b="1">
                <a:solidFill>
                  <a:srgbClr val="60B3C3"/>
                </a:solidFill>
                <a:latin typeface="Cambria"/>
                <a:cs typeface="Cambria"/>
              </a:rPr>
              <a:t>DE </a:t>
            </a:r>
            <a:r>
              <a:rPr dirty="0" sz="2300" b="1">
                <a:solidFill>
                  <a:srgbClr val="60B3C3"/>
                </a:solidFill>
                <a:latin typeface="Cambria"/>
                <a:cs typeface="Cambria"/>
              </a:rPr>
              <a:t>CANARIAS,</a:t>
            </a:r>
            <a:r>
              <a:rPr dirty="0" sz="2300" spc="135" b="1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2300" spc="-10" b="1">
                <a:solidFill>
                  <a:srgbClr val="60B3C3"/>
                </a:solidFill>
                <a:latin typeface="Cambria"/>
                <a:cs typeface="Cambria"/>
              </a:rPr>
              <a:t>S.L.U.</a:t>
            </a:r>
            <a:endParaRPr sz="2300">
              <a:latin typeface="Cambria"/>
              <a:cs typeface="Cambri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141980" y="4564882"/>
            <a:ext cx="3220720" cy="7264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25"/>
              </a:spcBef>
            </a:pP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Cuentas</a:t>
            </a:r>
            <a:r>
              <a:rPr dirty="0" sz="1150" spc="50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Anuales</a:t>
            </a:r>
            <a:r>
              <a:rPr dirty="0" sz="1150" spc="25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de</a:t>
            </a:r>
            <a:r>
              <a:rPr dirty="0" sz="1150" spc="55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Pymes</a:t>
            </a:r>
            <a:r>
              <a:rPr dirty="0" sz="1150" spc="35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correspondientes</a:t>
            </a:r>
            <a:r>
              <a:rPr dirty="0" sz="1150" spc="25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 spc="-25">
                <a:solidFill>
                  <a:srgbClr val="60B3C3"/>
                </a:solidFill>
                <a:latin typeface="Cambria"/>
                <a:cs typeface="Cambria"/>
              </a:rPr>
              <a:t>al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ejercicio</a:t>
            </a:r>
            <a:r>
              <a:rPr dirty="0" sz="1150" spc="20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anual</a:t>
            </a:r>
            <a:r>
              <a:rPr dirty="0" sz="1150" spc="35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terminado</a:t>
            </a:r>
            <a:r>
              <a:rPr dirty="0" sz="1150" spc="20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el</a:t>
            </a:r>
            <a:r>
              <a:rPr dirty="0" sz="1150" spc="25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31</a:t>
            </a:r>
            <a:r>
              <a:rPr dirty="0" sz="1150" spc="5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de</a:t>
            </a:r>
            <a:r>
              <a:rPr dirty="0" sz="1150" spc="20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diciembre</a:t>
            </a:r>
            <a:r>
              <a:rPr dirty="0" sz="1150" spc="25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 spc="-25">
                <a:solidFill>
                  <a:srgbClr val="60B3C3"/>
                </a:solidFill>
                <a:latin typeface="Cambria"/>
                <a:cs typeface="Cambria"/>
              </a:rPr>
              <a:t>de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2024,</a:t>
            </a:r>
            <a:r>
              <a:rPr dirty="0" sz="1150" spc="25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junto</a:t>
            </a:r>
            <a:r>
              <a:rPr dirty="0" sz="1150" spc="20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al</a:t>
            </a:r>
            <a:r>
              <a:rPr dirty="0" sz="1150" spc="30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Informe</a:t>
            </a:r>
            <a:r>
              <a:rPr dirty="0" sz="1150" spc="35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de</a:t>
            </a:r>
            <a:r>
              <a:rPr dirty="0" sz="1150" spc="10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Auditoría</a:t>
            </a:r>
            <a:r>
              <a:rPr dirty="0" sz="1150" spc="25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 spc="-10">
                <a:solidFill>
                  <a:srgbClr val="60B3C3"/>
                </a:solidFill>
                <a:latin typeface="Cambria"/>
                <a:cs typeface="Cambria"/>
              </a:rPr>
              <a:t>Independiente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de</a:t>
            </a:r>
            <a:r>
              <a:rPr dirty="0" sz="1150" spc="20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>
                <a:solidFill>
                  <a:srgbClr val="60B3C3"/>
                </a:solidFill>
                <a:latin typeface="Cambria"/>
                <a:cs typeface="Cambria"/>
              </a:rPr>
              <a:t>Cuentas</a:t>
            </a:r>
            <a:r>
              <a:rPr dirty="0" sz="1150" spc="35">
                <a:solidFill>
                  <a:srgbClr val="60B3C3"/>
                </a:solidFill>
                <a:latin typeface="Cambria"/>
                <a:cs typeface="Cambria"/>
              </a:rPr>
              <a:t> </a:t>
            </a:r>
            <a:r>
              <a:rPr dirty="0" sz="1150" spc="-10">
                <a:solidFill>
                  <a:srgbClr val="60B3C3"/>
                </a:solidFill>
                <a:latin typeface="Cambria"/>
                <a:cs typeface="Cambria"/>
              </a:rPr>
              <a:t>Anuales</a:t>
            </a:r>
            <a:endParaRPr sz="11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38860" y="1478782"/>
            <a:ext cx="5489575" cy="757682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630680" marR="6350" indent="-1618615">
              <a:lnSpc>
                <a:spcPct val="104299"/>
              </a:lnSpc>
              <a:spcBef>
                <a:spcPts val="55"/>
              </a:spcBef>
            </a:pPr>
            <a:r>
              <a:rPr dirty="0" sz="1150" b="1">
                <a:latin typeface="Times New Roman"/>
                <a:cs typeface="Times New Roman"/>
              </a:rPr>
              <a:t>INFORME</a:t>
            </a:r>
            <a:r>
              <a:rPr dirty="0" sz="1150" spc="7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DE</a:t>
            </a:r>
            <a:r>
              <a:rPr dirty="0" sz="1150" spc="5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AUDITORÍA</a:t>
            </a:r>
            <a:r>
              <a:rPr dirty="0" sz="1150" spc="6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DE</a:t>
            </a:r>
            <a:r>
              <a:rPr dirty="0" sz="1150" spc="7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CUENTAS</a:t>
            </a:r>
            <a:r>
              <a:rPr dirty="0" sz="1150" spc="6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ANUALES</a:t>
            </a:r>
            <a:r>
              <a:rPr dirty="0" sz="1150" spc="8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DE</a:t>
            </a:r>
            <a:r>
              <a:rPr dirty="0" sz="1150" spc="6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PYMES</a:t>
            </a:r>
            <a:r>
              <a:rPr dirty="0" sz="1150" spc="6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EMITIDO</a:t>
            </a:r>
            <a:r>
              <a:rPr dirty="0" sz="1150" spc="85" b="1">
                <a:latin typeface="Times New Roman"/>
                <a:cs typeface="Times New Roman"/>
              </a:rPr>
              <a:t> </a:t>
            </a:r>
            <a:r>
              <a:rPr dirty="0" sz="1150" spc="-25" b="1">
                <a:latin typeface="Times New Roman"/>
                <a:cs typeface="Times New Roman"/>
              </a:rPr>
              <a:t>POR </a:t>
            </a:r>
            <a:r>
              <a:rPr dirty="0" sz="1150" b="1">
                <a:latin typeface="Times New Roman"/>
                <a:cs typeface="Times New Roman"/>
              </a:rPr>
              <a:t>UN</a:t>
            </a:r>
            <a:r>
              <a:rPr dirty="0" sz="1150" spc="5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AUDITOR</a:t>
            </a:r>
            <a:r>
              <a:rPr dirty="0" sz="1150" spc="45" b="1">
                <a:latin typeface="Times New Roman"/>
                <a:cs typeface="Times New Roman"/>
              </a:rPr>
              <a:t> </a:t>
            </a:r>
            <a:r>
              <a:rPr dirty="0" sz="1150" spc="-10" b="1">
                <a:latin typeface="Times New Roman"/>
                <a:cs typeface="Times New Roman"/>
              </a:rPr>
              <a:t>INDEPENDIENTE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Administradora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Única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Centro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Estudios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Master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Anuscheh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Canarias,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S.L.U.: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dirty="0" sz="1150" spc="-10" b="1">
                <a:latin typeface="Times New Roman"/>
                <a:cs typeface="Times New Roman"/>
              </a:rPr>
              <a:t>Opinión</a:t>
            </a: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5500"/>
              </a:lnSpc>
              <a:spcBef>
                <a:spcPts val="1160"/>
              </a:spcBef>
            </a:pPr>
            <a:r>
              <a:rPr dirty="0" sz="1150">
                <a:latin typeface="Times New Roman"/>
                <a:cs typeface="Times New Roman"/>
              </a:rPr>
              <a:t>Hemos</a:t>
            </a:r>
            <a:r>
              <a:rPr dirty="0" sz="1150" spc="20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auditado</a:t>
            </a:r>
            <a:r>
              <a:rPr dirty="0" sz="1150" spc="2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2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</a:t>
            </a:r>
            <a:r>
              <a:rPr dirty="0" sz="1150" spc="2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pymes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0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Centro</a:t>
            </a:r>
            <a:r>
              <a:rPr dirty="0" sz="1150" spc="2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Estudios</a:t>
            </a:r>
            <a:r>
              <a:rPr dirty="0" sz="1150" spc="2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Master</a:t>
            </a:r>
            <a:r>
              <a:rPr dirty="0" sz="1150" spc="2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Anuscheh</a:t>
            </a:r>
            <a:r>
              <a:rPr dirty="0" sz="1150" spc="21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de </a:t>
            </a:r>
            <a:r>
              <a:rPr dirty="0" sz="1150">
                <a:latin typeface="Times New Roman"/>
                <a:cs typeface="Times New Roman"/>
              </a:rPr>
              <a:t>Canarias,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S.L.U.,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(la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Sociedad),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comprenden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balance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31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diciembre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2024,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la </a:t>
            </a:r>
            <a:r>
              <a:rPr dirty="0" sz="1150">
                <a:latin typeface="Times New Roman"/>
                <a:cs typeface="Times New Roman"/>
              </a:rPr>
              <a:t>cuenta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pérdidas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ganancias,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1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memoria,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todos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ellos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pymes,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correspondientes</a:t>
            </a:r>
            <a:r>
              <a:rPr dirty="0" sz="1150" spc="16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al </a:t>
            </a:r>
            <a:r>
              <a:rPr dirty="0" sz="1150">
                <a:latin typeface="Times New Roman"/>
                <a:cs typeface="Times New Roman"/>
              </a:rPr>
              <a:t>ejercicio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terminado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 dicha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fecha.</a:t>
            </a:r>
            <a:endParaRPr sz="1150">
              <a:latin typeface="Times New Roman"/>
              <a:cs typeface="Times New Roman"/>
            </a:endParaRPr>
          </a:p>
          <a:p>
            <a:pPr algn="just" marL="12700" marR="6350">
              <a:lnSpc>
                <a:spcPct val="104900"/>
              </a:lnSpc>
              <a:spcBef>
                <a:spcPts val="1170"/>
              </a:spcBef>
            </a:pP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nuestra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opinión,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pymes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adjuntas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expresan,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todos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los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aspectos </a:t>
            </a:r>
            <a:r>
              <a:rPr dirty="0" sz="1150">
                <a:latin typeface="Times New Roman"/>
                <a:cs typeface="Times New Roman"/>
              </a:rPr>
              <a:t>significativos,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imagen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fiel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del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patrimonio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situación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financiera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Sociedad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31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diciembre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 2024,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así como de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resultados correspondientes al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ejercicio terminado </a:t>
            </a:r>
            <a:r>
              <a:rPr dirty="0" sz="1150" spc="-25">
                <a:latin typeface="Times New Roman"/>
                <a:cs typeface="Times New Roman"/>
              </a:rPr>
              <a:t>en </a:t>
            </a:r>
            <a:r>
              <a:rPr dirty="0" sz="1150">
                <a:latin typeface="Times New Roman"/>
                <a:cs typeface="Times New Roman"/>
              </a:rPr>
              <a:t>dicha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fecha,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conformidad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marco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normativo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información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financiera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resulta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aplicación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(que</a:t>
            </a:r>
            <a:r>
              <a:rPr dirty="0" sz="1150" spc="-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identifica</a:t>
            </a:r>
            <a:r>
              <a:rPr dirty="0" sz="1150" spc="-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nota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2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memoria)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y,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particular,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los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principios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criterios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contables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contenidos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 el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mismo.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dirty="0" sz="1150" b="1">
                <a:latin typeface="Times New Roman"/>
                <a:cs typeface="Times New Roman"/>
              </a:rPr>
              <a:t>Fundamento</a:t>
            </a:r>
            <a:r>
              <a:rPr dirty="0" sz="1150" spc="1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de</a:t>
            </a:r>
            <a:r>
              <a:rPr dirty="0" sz="1150" spc="3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la</a:t>
            </a:r>
            <a:r>
              <a:rPr dirty="0" sz="1150" spc="20" b="1">
                <a:latin typeface="Times New Roman"/>
                <a:cs typeface="Times New Roman"/>
              </a:rPr>
              <a:t> </a:t>
            </a:r>
            <a:r>
              <a:rPr dirty="0" sz="1150" spc="-10" b="1">
                <a:latin typeface="Times New Roman"/>
                <a:cs typeface="Times New Roman"/>
              </a:rPr>
              <a:t>opinión</a:t>
            </a:r>
            <a:endParaRPr sz="1150">
              <a:latin typeface="Times New Roman"/>
              <a:cs typeface="Times New Roman"/>
            </a:endParaRPr>
          </a:p>
          <a:p>
            <a:pPr algn="just" marL="12700" marR="6350">
              <a:lnSpc>
                <a:spcPct val="105200"/>
              </a:lnSpc>
              <a:spcBef>
                <a:spcPts val="1165"/>
              </a:spcBef>
            </a:pPr>
            <a:r>
              <a:rPr dirty="0" sz="1150">
                <a:latin typeface="Times New Roman"/>
                <a:cs typeface="Times New Roman"/>
              </a:rPr>
              <a:t>Hemos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llevado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cabo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nuestra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conformidad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normativa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reguladora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la </a:t>
            </a:r>
            <a:r>
              <a:rPr dirty="0" sz="1150">
                <a:latin typeface="Times New Roman"/>
                <a:cs typeface="Times New Roman"/>
              </a:rPr>
              <a:t>actividad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vigente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España.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Nuestras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responsabilidades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acuerdo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dichas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normas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describen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más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adelante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 sección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Responsabilidades</a:t>
            </a:r>
            <a:r>
              <a:rPr dirty="0" sz="1150" spc="-5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del auditor</a:t>
            </a:r>
            <a:r>
              <a:rPr dirty="0" sz="1150" spc="-5" i="1">
                <a:latin typeface="Times New Roman"/>
                <a:cs typeface="Times New Roman"/>
              </a:rPr>
              <a:t> </a:t>
            </a:r>
            <a:r>
              <a:rPr dirty="0" sz="1150" spc="-25" i="1">
                <a:latin typeface="Times New Roman"/>
                <a:cs typeface="Times New Roman"/>
              </a:rPr>
              <a:t>en</a:t>
            </a:r>
            <a:r>
              <a:rPr dirty="0" sz="1150" spc="-25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relación</a:t>
            </a:r>
            <a:r>
              <a:rPr dirty="0" sz="1150" spc="15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con</a:t>
            </a:r>
            <a:r>
              <a:rPr dirty="0" sz="1150" spc="15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la</a:t>
            </a:r>
            <a:r>
              <a:rPr dirty="0" sz="1150" spc="15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auditoría</a:t>
            </a:r>
            <a:r>
              <a:rPr dirty="0" sz="1150" spc="30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de</a:t>
            </a:r>
            <a:r>
              <a:rPr dirty="0" sz="1150" spc="20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las</a:t>
            </a:r>
            <a:r>
              <a:rPr dirty="0" sz="1150" spc="30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cuentas</a:t>
            </a:r>
            <a:r>
              <a:rPr dirty="0" sz="1150" spc="15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anuales</a:t>
            </a:r>
            <a:r>
              <a:rPr dirty="0" sz="1150" spc="15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de</a:t>
            </a:r>
            <a:r>
              <a:rPr dirty="0" sz="1150" spc="15" i="1">
                <a:latin typeface="Times New Roman"/>
                <a:cs typeface="Times New Roman"/>
              </a:rPr>
              <a:t> </a:t>
            </a:r>
            <a:r>
              <a:rPr dirty="0" sz="1150" i="1">
                <a:latin typeface="Times New Roman"/>
                <a:cs typeface="Times New Roman"/>
              </a:rPr>
              <a:t>pymes</a:t>
            </a:r>
            <a:r>
              <a:rPr dirty="0" sz="1150" spc="15" i="1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nuestro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informe.</a:t>
            </a:r>
            <a:endParaRPr sz="1150">
              <a:latin typeface="Times New Roman"/>
              <a:cs typeface="Times New Roman"/>
            </a:endParaRPr>
          </a:p>
          <a:p>
            <a:pPr algn="just" marL="12700" marR="5715">
              <a:lnSpc>
                <a:spcPct val="104900"/>
              </a:lnSpc>
              <a:spcBef>
                <a:spcPts val="1165"/>
              </a:spcBef>
            </a:pPr>
            <a:r>
              <a:rPr dirty="0" sz="1150">
                <a:latin typeface="Times New Roman"/>
                <a:cs typeface="Times New Roman"/>
              </a:rPr>
              <a:t>Somos</a:t>
            </a:r>
            <a:r>
              <a:rPr dirty="0" sz="1150" spc="25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independientes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de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Sociedad</a:t>
            </a:r>
            <a:r>
              <a:rPr dirty="0" sz="1150" spc="254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de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conformidad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los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requerimientos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de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ética, incluidos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los </a:t>
            </a:r>
            <a:r>
              <a:rPr dirty="0" sz="1150" spc="5">
                <a:latin typeface="Times New Roman"/>
                <a:cs typeface="Times New Roman"/>
              </a:rPr>
              <a:t>de</a:t>
            </a:r>
            <a:r>
              <a:rPr dirty="0" sz="1150">
                <a:latin typeface="Times New Roman"/>
                <a:cs typeface="Times New Roman"/>
              </a:rPr>
              <a:t> independencia, que </a:t>
            </a:r>
            <a:r>
              <a:rPr dirty="0" sz="1150" spc="5">
                <a:latin typeface="Times New Roman"/>
                <a:cs typeface="Times New Roman"/>
              </a:rPr>
              <a:t>son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aplicables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nuestra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auditoría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de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 </a:t>
            </a:r>
            <a:r>
              <a:rPr dirty="0" sz="1150" spc="5">
                <a:latin typeface="Times New Roman"/>
                <a:cs typeface="Times New Roman"/>
              </a:rPr>
              <a:t>en</a:t>
            </a:r>
            <a:r>
              <a:rPr dirty="0" sz="1150" spc="1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España</a:t>
            </a:r>
            <a:r>
              <a:rPr dirty="0" sz="1150" spc="1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según</a:t>
            </a:r>
            <a:r>
              <a:rPr dirty="0" sz="1150" spc="1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</a:t>
            </a:r>
            <a:r>
              <a:rPr dirty="0" sz="1150" spc="18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exigido</a:t>
            </a:r>
            <a:r>
              <a:rPr dirty="0" sz="1150" spc="1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por</a:t>
            </a:r>
            <a:r>
              <a:rPr dirty="0" sz="1150" spc="1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normativa</a:t>
            </a:r>
            <a:r>
              <a:rPr dirty="0" sz="1150" spc="1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reguladora</a:t>
            </a:r>
            <a:r>
              <a:rPr dirty="0" sz="1150" spc="175">
                <a:latin typeface="Times New Roman"/>
                <a:cs typeface="Times New Roman"/>
              </a:rPr>
              <a:t> </a:t>
            </a:r>
            <a:r>
              <a:rPr dirty="0" sz="1150" spc="15">
                <a:latin typeface="Times New Roman"/>
                <a:cs typeface="Times New Roman"/>
              </a:rPr>
              <a:t>de</a:t>
            </a:r>
            <a:r>
              <a:rPr dirty="0" sz="1150" spc="16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la</a:t>
            </a:r>
            <a:r>
              <a:rPr dirty="0" sz="1150" spc="1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actividad</a:t>
            </a:r>
            <a:r>
              <a:rPr dirty="0" sz="1150" spc="18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de</a:t>
            </a:r>
            <a:r>
              <a:rPr dirty="0" sz="1150" spc="1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16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de</a:t>
            </a:r>
            <a:r>
              <a:rPr dirty="0" sz="1150">
                <a:latin typeface="Times New Roman"/>
                <a:cs typeface="Times New Roman"/>
              </a:rPr>
              <a:t> cuentas.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En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este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sentido,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no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hemos</a:t>
            </a:r>
            <a:r>
              <a:rPr dirty="0" sz="1150" spc="-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prestado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servicios</a:t>
            </a:r>
            <a:r>
              <a:rPr dirty="0" sz="1150" spc="-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distintos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los</a:t>
            </a:r>
            <a:r>
              <a:rPr dirty="0" sz="1150" spc="-7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de</a:t>
            </a:r>
            <a:r>
              <a:rPr dirty="0" sz="1150" spc="-7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la</a:t>
            </a:r>
            <a:r>
              <a:rPr dirty="0" sz="1150" spc="-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-7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de</a:t>
            </a:r>
            <a:r>
              <a:rPr dirty="0" sz="1150" spc="-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 ni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han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concurrido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situaciones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circunstancias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que,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de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acuerdo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con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establecido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en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citada normativa</a:t>
            </a:r>
            <a:r>
              <a:rPr dirty="0" sz="1150" spc="-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reguladora,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hayan</a:t>
            </a:r>
            <a:r>
              <a:rPr dirty="0" sz="1150" spc="-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afectado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-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necesaria</a:t>
            </a:r>
            <a:r>
              <a:rPr dirty="0" sz="1150" spc="-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independencia</a:t>
            </a:r>
            <a:r>
              <a:rPr dirty="0" sz="1150" spc="-7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de</a:t>
            </a:r>
            <a:r>
              <a:rPr dirty="0" sz="1150" spc="-6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modo</a:t>
            </a:r>
            <a:r>
              <a:rPr dirty="0" sz="1150" spc="-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-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</a:t>
            </a:r>
            <a:r>
              <a:rPr dirty="0" sz="1150" spc="-7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haya</a:t>
            </a:r>
            <a:r>
              <a:rPr dirty="0" sz="1150" spc="-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visto comprometida.</a:t>
            </a:r>
            <a:endParaRPr sz="1150">
              <a:latin typeface="Times New Roman"/>
              <a:cs typeface="Times New Roman"/>
            </a:endParaRPr>
          </a:p>
          <a:p>
            <a:pPr algn="just" marL="12700" marR="6350">
              <a:lnSpc>
                <a:spcPct val="105200"/>
              </a:lnSpc>
              <a:spcBef>
                <a:spcPts val="1165"/>
              </a:spcBef>
            </a:pPr>
            <a:r>
              <a:rPr dirty="0" sz="1150">
                <a:latin typeface="Times New Roman"/>
                <a:cs typeface="Times New Roman"/>
              </a:rPr>
              <a:t>Consideramos</a:t>
            </a:r>
            <a:r>
              <a:rPr dirty="0" sz="1150" spc="25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2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5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evidencia</a:t>
            </a:r>
            <a:r>
              <a:rPr dirty="0" sz="1150" spc="25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2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2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2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hemos</a:t>
            </a:r>
            <a:r>
              <a:rPr dirty="0" sz="1150" spc="2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obtenido</a:t>
            </a:r>
            <a:r>
              <a:rPr dirty="0" sz="1150" spc="2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proporciona</a:t>
            </a:r>
            <a:r>
              <a:rPr dirty="0" sz="1150" spc="2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una</a:t>
            </a:r>
            <a:r>
              <a:rPr dirty="0" sz="1150" spc="26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base </a:t>
            </a:r>
            <a:r>
              <a:rPr dirty="0" sz="1150">
                <a:latin typeface="Times New Roman"/>
                <a:cs typeface="Times New Roman"/>
              </a:rPr>
              <a:t>suficiente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adecuada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para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nuestra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opinión.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sz="1150" b="1">
                <a:latin typeface="Times New Roman"/>
                <a:cs typeface="Times New Roman"/>
              </a:rPr>
              <a:t>Aspectos</a:t>
            </a:r>
            <a:r>
              <a:rPr dirty="0" sz="1150" spc="2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más</a:t>
            </a:r>
            <a:r>
              <a:rPr dirty="0" sz="1150" spc="2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relevantes</a:t>
            </a:r>
            <a:r>
              <a:rPr dirty="0" sz="1150" spc="1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de</a:t>
            </a:r>
            <a:r>
              <a:rPr dirty="0" sz="1150" spc="3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la</a:t>
            </a:r>
            <a:r>
              <a:rPr dirty="0" sz="1150" spc="20" b="1">
                <a:latin typeface="Times New Roman"/>
                <a:cs typeface="Times New Roman"/>
              </a:rPr>
              <a:t> </a:t>
            </a:r>
            <a:r>
              <a:rPr dirty="0" sz="1150" spc="-10" b="1">
                <a:latin typeface="Times New Roman"/>
                <a:cs typeface="Times New Roman"/>
              </a:rPr>
              <a:t>auditoría</a:t>
            </a:r>
            <a:endParaRPr sz="1150">
              <a:latin typeface="Times New Roman"/>
              <a:cs typeface="Times New Roman"/>
            </a:endParaRPr>
          </a:p>
          <a:p>
            <a:pPr algn="just" marL="12700" marR="5715">
              <a:lnSpc>
                <a:spcPct val="104900"/>
              </a:lnSpc>
              <a:spcBef>
                <a:spcPts val="1165"/>
              </a:spcBef>
            </a:pPr>
            <a:r>
              <a:rPr dirty="0" sz="1150">
                <a:latin typeface="Times New Roman"/>
                <a:cs typeface="Times New Roman"/>
              </a:rPr>
              <a:t>Los</a:t>
            </a:r>
            <a:r>
              <a:rPr dirty="0" sz="1150" spc="4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aspectos</a:t>
            </a:r>
            <a:r>
              <a:rPr dirty="0" sz="1150" spc="40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más</a:t>
            </a:r>
            <a:r>
              <a:rPr dirty="0" sz="1150" spc="40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relevantes</a:t>
            </a:r>
            <a:r>
              <a:rPr dirty="0" sz="1150" spc="40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40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40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4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son</a:t>
            </a:r>
            <a:r>
              <a:rPr dirty="0" sz="1150" spc="40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aquellos</a:t>
            </a:r>
            <a:r>
              <a:rPr dirty="0" sz="1150" spc="4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que,</a:t>
            </a:r>
            <a:r>
              <a:rPr dirty="0" sz="1150" spc="40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según</a:t>
            </a:r>
            <a:r>
              <a:rPr dirty="0" sz="1150" spc="40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nuestro</a:t>
            </a:r>
            <a:r>
              <a:rPr dirty="0" sz="1150" spc="40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juicio </a:t>
            </a:r>
            <a:r>
              <a:rPr dirty="0" sz="1150">
                <a:latin typeface="Times New Roman"/>
                <a:cs typeface="Times New Roman"/>
              </a:rPr>
              <a:t>profesional,</a:t>
            </a:r>
            <a:r>
              <a:rPr dirty="0" sz="1150" spc="114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han</a:t>
            </a:r>
            <a:r>
              <a:rPr dirty="0" sz="1150" spc="11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sido</a:t>
            </a:r>
            <a:r>
              <a:rPr dirty="0" sz="1150" spc="114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considerados</a:t>
            </a:r>
            <a:r>
              <a:rPr dirty="0" sz="1150" spc="11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como</a:t>
            </a:r>
            <a:r>
              <a:rPr dirty="0" sz="1150" spc="105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los</a:t>
            </a:r>
            <a:r>
              <a:rPr dirty="0" sz="1150" spc="11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riesgos</a:t>
            </a:r>
            <a:r>
              <a:rPr dirty="0" sz="1150" spc="114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1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incorrección</a:t>
            </a:r>
            <a:r>
              <a:rPr dirty="0" sz="1150" spc="11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material</a:t>
            </a:r>
            <a:r>
              <a:rPr dirty="0" sz="1150" spc="105">
                <a:latin typeface="Times New Roman"/>
                <a:cs typeface="Times New Roman"/>
              </a:rPr>
              <a:t>  </a:t>
            </a:r>
            <a:r>
              <a:rPr dirty="0" sz="1150" spc="-25">
                <a:latin typeface="Times New Roman"/>
                <a:cs typeface="Times New Roman"/>
              </a:rPr>
              <a:t>más </a:t>
            </a:r>
            <a:r>
              <a:rPr dirty="0" sz="1150">
                <a:latin typeface="Times New Roman"/>
                <a:cs typeface="Times New Roman"/>
              </a:rPr>
              <a:t>significativos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nuestra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pymes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del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periodo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actual.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Estos </a:t>
            </a:r>
            <a:r>
              <a:rPr dirty="0" sz="1150">
                <a:latin typeface="Times New Roman"/>
                <a:cs typeface="Times New Roman"/>
              </a:rPr>
              <a:t>riesgos</a:t>
            </a:r>
            <a:r>
              <a:rPr dirty="0" sz="1150" spc="1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han</a:t>
            </a:r>
            <a:r>
              <a:rPr dirty="0" sz="1150" spc="1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sido</a:t>
            </a:r>
            <a:r>
              <a:rPr dirty="0" sz="1150" spc="1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tratados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contexto</a:t>
            </a:r>
            <a:r>
              <a:rPr dirty="0" sz="1150" spc="1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nuestra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1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1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su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835"/>
              </a:lnSpc>
            </a:pPr>
            <a:r>
              <a:rPr dirty="0"/>
              <a:t>Netadia</a:t>
            </a:r>
            <a:r>
              <a:rPr dirty="0" spc="50"/>
              <a:t> </a:t>
            </a:r>
            <a:r>
              <a:rPr dirty="0"/>
              <a:t>Europa,</a:t>
            </a:r>
            <a:r>
              <a:rPr dirty="0" spc="45"/>
              <a:t> </a:t>
            </a:r>
            <a:r>
              <a:rPr dirty="0"/>
              <a:t>S.LP.</a:t>
            </a:r>
            <a:r>
              <a:rPr dirty="0" spc="55"/>
              <a:t> </a:t>
            </a:r>
            <a:r>
              <a:rPr dirty="0"/>
              <a:t>–</a:t>
            </a:r>
            <a:r>
              <a:rPr dirty="0" spc="50"/>
              <a:t> </a:t>
            </a:r>
            <a:r>
              <a:rPr dirty="0"/>
              <a:t>C.I.F.</a:t>
            </a:r>
            <a:r>
              <a:rPr dirty="0" spc="50"/>
              <a:t> </a:t>
            </a:r>
            <a:r>
              <a:rPr dirty="0"/>
              <a:t>B91857870</a:t>
            </a:r>
            <a:r>
              <a:rPr dirty="0" spc="55"/>
              <a:t> </a:t>
            </a:r>
            <a:r>
              <a:rPr dirty="0"/>
              <a:t>-</a:t>
            </a:r>
            <a:r>
              <a:rPr dirty="0" spc="55"/>
              <a:t> </a:t>
            </a:r>
            <a:r>
              <a:rPr dirty="0"/>
              <a:t>Inscrita</a:t>
            </a:r>
            <a:r>
              <a:rPr dirty="0" spc="55"/>
              <a:t> </a:t>
            </a:r>
            <a:r>
              <a:rPr dirty="0"/>
              <a:t>en</a:t>
            </a:r>
            <a:r>
              <a:rPr dirty="0" spc="60"/>
              <a:t> </a:t>
            </a:r>
            <a:r>
              <a:rPr dirty="0"/>
              <a:t>RM</a:t>
            </a:r>
            <a:r>
              <a:rPr dirty="0" spc="45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Sevilla,</a:t>
            </a:r>
            <a:r>
              <a:rPr dirty="0" spc="55"/>
              <a:t> </a:t>
            </a:r>
            <a:r>
              <a:rPr dirty="0"/>
              <a:t>Tomo</a:t>
            </a:r>
            <a:r>
              <a:rPr dirty="0" spc="25"/>
              <a:t> </a:t>
            </a:r>
            <a:r>
              <a:rPr dirty="0"/>
              <a:t>5420,</a:t>
            </a:r>
            <a:r>
              <a:rPr dirty="0" spc="60"/>
              <a:t> </a:t>
            </a:r>
            <a:r>
              <a:rPr dirty="0"/>
              <a:t>folio</a:t>
            </a:r>
            <a:r>
              <a:rPr dirty="0" spc="35"/>
              <a:t> </a:t>
            </a:r>
            <a:r>
              <a:rPr dirty="0"/>
              <a:t>131.</a:t>
            </a:r>
            <a:r>
              <a:rPr dirty="0" spc="60"/>
              <a:t> </a:t>
            </a:r>
            <a:r>
              <a:rPr dirty="0"/>
              <a:t>hoja</a:t>
            </a:r>
            <a:r>
              <a:rPr dirty="0" spc="60"/>
              <a:t> </a:t>
            </a:r>
            <a:r>
              <a:rPr dirty="0"/>
              <a:t>SE-</a:t>
            </a:r>
            <a:r>
              <a:rPr dirty="0" spc="-10"/>
              <a:t>90843.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/>
              <a:t>Inscrita</a:t>
            </a:r>
            <a:r>
              <a:rPr dirty="0" spc="50"/>
              <a:t> </a:t>
            </a:r>
            <a:r>
              <a:rPr dirty="0"/>
              <a:t>en</a:t>
            </a:r>
            <a:r>
              <a:rPr dirty="0" spc="40"/>
              <a:t> </a:t>
            </a:r>
            <a:r>
              <a:rPr dirty="0"/>
              <a:t>el</a:t>
            </a:r>
            <a:r>
              <a:rPr dirty="0" spc="40"/>
              <a:t> </a:t>
            </a:r>
            <a:r>
              <a:rPr dirty="0"/>
              <a:t>Registro</a:t>
            </a:r>
            <a:r>
              <a:rPr dirty="0" spc="45"/>
              <a:t> </a:t>
            </a:r>
            <a:r>
              <a:rPr dirty="0"/>
              <a:t>Oficial</a:t>
            </a:r>
            <a:r>
              <a:rPr dirty="0" spc="35"/>
              <a:t> </a:t>
            </a:r>
            <a:r>
              <a:rPr dirty="0"/>
              <a:t>de</a:t>
            </a:r>
            <a:r>
              <a:rPr dirty="0" spc="40"/>
              <a:t> </a:t>
            </a:r>
            <a:r>
              <a:rPr dirty="0"/>
              <a:t>Auditores</a:t>
            </a:r>
            <a:r>
              <a:rPr dirty="0" spc="40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Cuentas</a:t>
            </a:r>
            <a:r>
              <a:rPr dirty="0" spc="50"/>
              <a:t> </a:t>
            </a:r>
            <a:r>
              <a:rPr dirty="0"/>
              <a:t>con</a:t>
            </a:r>
            <a:r>
              <a:rPr dirty="0" spc="40"/>
              <a:t> </a:t>
            </a:r>
            <a:r>
              <a:rPr dirty="0"/>
              <a:t>número</a:t>
            </a:r>
            <a:r>
              <a:rPr dirty="0" spc="40"/>
              <a:t> </a:t>
            </a:r>
            <a:r>
              <a:rPr dirty="0"/>
              <a:t>S-</a:t>
            </a:r>
            <a:r>
              <a:rPr dirty="0" spc="-20"/>
              <a:t>2114.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15"/>
              </a:lnSpc>
            </a:pPr>
            <a:r>
              <a:rPr dirty="0" spc="-50"/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38860" y="1478782"/>
            <a:ext cx="5489575" cy="760857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algn="just" marL="12700" marR="5715">
              <a:lnSpc>
                <a:spcPct val="104299"/>
              </a:lnSpc>
              <a:spcBef>
                <a:spcPts val="55"/>
              </a:spcBef>
            </a:pPr>
            <a:r>
              <a:rPr dirty="0" sz="1150">
                <a:latin typeface="Times New Roman"/>
                <a:cs typeface="Times New Roman"/>
              </a:rPr>
              <a:t>conjunto,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formación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nuestra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opinión sobre éstas,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expresamos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una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opinión </a:t>
            </a:r>
            <a:r>
              <a:rPr dirty="0" sz="1150" spc="-25">
                <a:latin typeface="Times New Roman"/>
                <a:cs typeface="Times New Roman"/>
              </a:rPr>
              <a:t>por </a:t>
            </a:r>
            <a:r>
              <a:rPr dirty="0" sz="1150">
                <a:latin typeface="Times New Roman"/>
                <a:cs typeface="Times New Roman"/>
              </a:rPr>
              <a:t>separado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sobre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esos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riesgos.</a:t>
            </a:r>
            <a:endParaRPr sz="11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240"/>
              </a:spcBef>
            </a:pPr>
            <a:r>
              <a:rPr dirty="0" sz="1150">
                <a:latin typeface="Times New Roman"/>
                <a:cs typeface="Times New Roman"/>
              </a:rPr>
              <a:t>Reconocimiento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subvenciones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recibidas</a:t>
            </a: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5000"/>
              </a:lnSpc>
              <a:spcBef>
                <a:spcPts val="1235"/>
              </a:spcBef>
            </a:pP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3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Sociedad</a:t>
            </a:r>
            <a:r>
              <a:rPr dirty="0" sz="1150" spc="3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recibe</a:t>
            </a:r>
            <a:r>
              <a:rPr dirty="0" sz="1150" spc="3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diversas</a:t>
            </a:r>
            <a:r>
              <a:rPr dirty="0" sz="1150" spc="3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subvenciones</a:t>
            </a:r>
            <a:r>
              <a:rPr dirty="0" sz="1150" spc="3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para</a:t>
            </a:r>
            <a:r>
              <a:rPr dirty="0" sz="1150" spc="3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sus</a:t>
            </a:r>
            <a:r>
              <a:rPr dirty="0" sz="1150" spc="3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actividades</a:t>
            </a:r>
            <a:r>
              <a:rPr dirty="0" sz="1150" spc="3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3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distintas</a:t>
            </a:r>
            <a:r>
              <a:rPr dirty="0" sz="1150" spc="35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entidades </a:t>
            </a:r>
            <a:r>
              <a:rPr dirty="0" sz="1150">
                <a:latin typeface="Times New Roman"/>
                <a:cs typeface="Times New Roman"/>
              </a:rPr>
              <a:t>públicas.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Hemos</a:t>
            </a:r>
            <a:r>
              <a:rPr dirty="0" sz="1150" spc="2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considerado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2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2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imputación</a:t>
            </a:r>
            <a:r>
              <a:rPr dirty="0" sz="1150" spc="2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ingresos</a:t>
            </a:r>
            <a:r>
              <a:rPr dirty="0" sz="1150" spc="2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2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citadas</a:t>
            </a:r>
            <a:r>
              <a:rPr dirty="0" sz="1150" spc="229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subvenciones </a:t>
            </a:r>
            <a:r>
              <a:rPr dirty="0" sz="1150">
                <a:latin typeface="Times New Roman"/>
                <a:cs typeface="Times New Roman"/>
              </a:rPr>
              <a:t>supone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 riesgo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auditoría,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al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tratarse de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importes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significativos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para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Sociedad,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tanto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determinación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del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excedente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del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ejercicio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depende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gran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medida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este </a:t>
            </a:r>
            <a:r>
              <a:rPr dirty="0" sz="1150" spc="-10">
                <a:latin typeface="Times New Roman"/>
                <a:cs typeface="Times New Roman"/>
              </a:rPr>
              <a:t>aspecto.</a:t>
            </a:r>
            <a:endParaRPr sz="1150">
              <a:latin typeface="Times New Roman"/>
              <a:cs typeface="Times New Roman"/>
            </a:endParaRPr>
          </a:p>
          <a:p>
            <a:pPr algn="just" marL="12700" marR="5715">
              <a:lnSpc>
                <a:spcPct val="105200"/>
              </a:lnSpc>
              <a:spcBef>
                <a:spcPts val="780"/>
              </a:spcBef>
            </a:pP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respuesta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dicho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riesgo</a:t>
            </a:r>
            <a:r>
              <a:rPr dirty="0" sz="1150" spc="-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significativo,</a:t>
            </a:r>
            <a:r>
              <a:rPr dirty="0" sz="1150" spc="-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hemos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conocido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los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controles</a:t>
            </a:r>
            <a:r>
              <a:rPr dirty="0" sz="1150" spc="-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Sociedad</a:t>
            </a:r>
            <a:r>
              <a:rPr dirty="0" sz="1150" spc="-3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tiene </a:t>
            </a:r>
            <a:r>
              <a:rPr dirty="0" sz="1150">
                <a:latin typeface="Times New Roman"/>
                <a:cs typeface="Times New Roman"/>
              </a:rPr>
              <a:t>diseñados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realizado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pruebas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analíticas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detalle,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para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asegurarnos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imputación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-50">
                <a:latin typeface="Times New Roman"/>
                <a:cs typeface="Times New Roman"/>
              </a:rPr>
              <a:t>a </a:t>
            </a:r>
            <a:r>
              <a:rPr dirty="0" sz="1150">
                <a:latin typeface="Times New Roman"/>
                <a:cs typeface="Times New Roman"/>
              </a:rPr>
              <a:t>ingresos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distintas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subvenciones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recibidas,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sea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coherente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proporcional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grado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ejecución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durante</a:t>
            </a:r>
            <a:r>
              <a:rPr dirty="0" sz="1150" spc="-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ejercicio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del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presupuesto</a:t>
            </a:r>
            <a:r>
              <a:rPr dirty="0" sz="1150" spc="-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gastos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cada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expediente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subvención.</a:t>
            </a: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5200"/>
              </a:lnSpc>
              <a:spcBef>
                <a:spcPts val="1165"/>
              </a:spcBef>
            </a:pPr>
            <a:r>
              <a:rPr dirty="0" sz="1150" b="1">
                <a:latin typeface="Times New Roman"/>
                <a:cs typeface="Times New Roman"/>
              </a:rPr>
              <a:t>Responsabilidad</a:t>
            </a:r>
            <a:r>
              <a:rPr dirty="0" sz="1150" spc="20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de</a:t>
            </a:r>
            <a:r>
              <a:rPr dirty="0" sz="1150" spc="18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la</a:t>
            </a:r>
            <a:r>
              <a:rPr dirty="0" sz="1150" spc="21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administradora</a:t>
            </a:r>
            <a:r>
              <a:rPr dirty="0" sz="1150" spc="19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única</a:t>
            </a:r>
            <a:r>
              <a:rPr dirty="0" sz="1150" spc="19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en</a:t>
            </a:r>
            <a:r>
              <a:rPr dirty="0" sz="1150" spc="204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relación</a:t>
            </a:r>
            <a:r>
              <a:rPr dirty="0" sz="1150" spc="20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con</a:t>
            </a:r>
            <a:r>
              <a:rPr dirty="0" sz="1150" spc="21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las</a:t>
            </a:r>
            <a:r>
              <a:rPr dirty="0" sz="1150" spc="22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cuentas</a:t>
            </a:r>
            <a:r>
              <a:rPr dirty="0" sz="1150" spc="204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anuales</a:t>
            </a:r>
            <a:r>
              <a:rPr dirty="0" sz="1150" spc="210" b="1">
                <a:latin typeface="Times New Roman"/>
                <a:cs typeface="Times New Roman"/>
              </a:rPr>
              <a:t> </a:t>
            </a:r>
            <a:r>
              <a:rPr dirty="0" sz="1150" spc="-25" b="1">
                <a:latin typeface="Times New Roman"/>
                <a:cs typeface="Times New Roman"/>
              </a:rPr>
              <a:t>de </a:t>
            </a:r>
            <a:r>
              <a:rPr dirty="0" sz="1150" spc="-10" b="1">
                <a:latin typeface="Times New Roman"/>
                <a:cs typeface="Times New Roman"/>
              </a:rPr>
              <a:t>pymes</a:t>
            </a: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900"/>
              </a:lnSpc>
              <a:spcBef>
                <a:spcPts val="1170"/>
              </a:spcBef>
            </a:pP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administradora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única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responsable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formular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pymes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adjuntas,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forma</a:t>
            </a:r>
            <a:r>
              <a:rPr dirty="0" sz="1150" spc="1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1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expresen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imagen</a:t>
            </a:r>
            <a:r>
              <a:rPr dirty="0" sz="1150" spc="1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fiel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del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patrimonio,</a:t>
            </a:r>
            <a:r>
              <a:rPr dirty="0" sz="1150" spc="1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situación</a:t>
            </a:r>
            <a:r>
              <a:rPr dirty="0" sz="1150" spc="1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financiera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los </a:t>
            </a:r>
            <a:r>
              <a:rPr dirty="0" sz="1150">
                <a:latin typeface="Times New Roman"/>
                <a:cs typeface="Times New Roman"/>
              </a:rPr>
              <a:t>resultados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Sociedad,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conformidad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marco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normativo</a:t>
            </a:r>
            <a:r>
              <a:rPr dirty="0" sz="1150" spc="-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información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financiera </a:t>
            </a:r>
            <a:r>
              <a:rPr dirty="0" sz="1150">
                <a:latin typeface="Times New Roman"/>
                <a:cs typeface="Times New Roman"/>
              </a:rPr>
              <a:t>aplicable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 entidad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España,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del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control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interno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consideren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necesario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para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permitir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preparación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pymes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libres</a:t>
            </a:r>
            <a:r>
              <a:rPr dirty="0" sz="1150" spc="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incorrección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material,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debida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fraude 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error.</a:t>
            </a: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5200"/>
              </a:lnSpc>
              <a:spcBef>
                <a:spcPts val="1165"/>
              </a:spcBef>
            </a:pP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preparación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pymes,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administradora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única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responsable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4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4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valoración</a:t>
            </a:r>
            <a:r>
              <a:rPr dirty="0" sz="1150" spc="4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4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43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capacidad</a:t>
            </a:r>
            <a:r>
              <a:rPr dirty="0" sz="1150" spc="4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4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4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Sociedad</a:t>
            </a:r>
            <a:r>
              <a:rPr dirty="0" sz="1150" spc="43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para</a:t>
            </a:r>
            <a:r>
              <a:rPr dirty="0" sz="1150" spc="4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continuar</a:t>
            </a:r>
            <a:r>
              <a:rPr dirty="0" sz="1150" spc="4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como</a:t>
            </a:r>
            <a:r>
              <a:rPr dirty="0" sz="1150" spc="4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empresa</a:t>
            </a:r>
            <a:r>
              <a:rPr dirty="0" sz="1150" spc="44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en </a:t>
            </a:r>
            <a:r>
              <a:rPr dirty="0" sz="1150">
                <a:latin typeface="Times New Roman"/>
                <a:cs typeface="Times New Roman"/>
              </a:rPr>
              <a:t>funcionamiento,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revelando,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según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corresponda,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cuestiones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relacionadas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empresa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funcionamiento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utilizando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principio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contable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empresa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funcionamiento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excepto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administradora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única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tiene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intención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liquidar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sociedad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cesar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sus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operaciones, 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bien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exista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otra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alternativa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realista.</a:t>
            </a: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4299"/>
              </a:lnSpc>
              <a:spcBef>
                <a:spcPts val="1175"/>
              </a:spcBef>
            </a:pPr>
            <a:r>
              <a:rPr dirty="0" sz="1150" b="1">
                <a:latin typeface="Times New Roman"/>
                <a:cs typeface="Times New Roman"/>
              </a:rPr>
              <a:t>Responsabilidades</a:t>
            </a:r>
            <a:r>
              <a:rPr dirty="0" sz="1150" spc="13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del</a:t>
            </a:r>
            <a:r>
              <a:rPr dirty="0" sz="1150" spc="12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auditor</a:t>
            </a:r>
            <a:r>
              <a:rPr dirty="0" sz="1150" spc="13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en</a:t>
            </a:r>
            <a:r>
              <a:rPr dirty="0" sz="1150" spc="15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relación</a:t>
            </a:r>
            <a:r>
              <a:rPr dirty="0" sz="1150" spc="15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con</a:t>
            </a:r>
            <a:r>
              <a:rPr dirty="0" sz="1150" spc="14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la</a:t>
            </a:r>
            <a:r>
              <a:rPr dirty="0" sz="1150" spc="14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auditoría</a:t>
            </a:r>
            <a:r>
              <a:rPr dirty="0" sz="1150" spc="12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de</a:t>
            </a:r>
            <a:r>
              <a:rPr dirty="0" sz="1150" spc="14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las</a:t>
            </a:r>
            <a:r>
              <a:rPr dirty="0" sz="1150" spc="140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cuentas</a:t>
            </a:r>
            <a:r>
              <a:rPr dirty="0" sz="1150" spc="135" b="1">
                <a:latin typeface="Times New Roman"/>
                <a:cs typeface="Times New Roman"/>
              </a:rPr>
              <a:t> </a:t>
            </a:r>
            <a:r>
              <a:rPr dirty="0" sz="1150" b="1">
                <a:latin typeface="Times New Roman"/>
                <a:cs typeface="Times New Roman"/>
              </a:rPr>
              <a:t>anuales</a:t>
            </a:r>
            <a:r>
              <a:rPr dirty="0" sz="1150" spc="140" b="1">
                <a:latin typeface="Times New Roman"/>
                <a:cs typeface="Times New Roman"/>
              </a:rPr>
              <a:t> </a:t>
            </a:r>
            <a:r>
              <a:rPr dirty="0" sz="1150" spc="-25" b="1">
                <a:latin typeface="Times New Roman"/>
                <a:cs typeface="Times New Roman"/>
              </a:rPr>
              <a:t>de </a:t>
            </a:r>
            <a:r>
              <a:rPr dirty="0" sz="1150" spc="-10" b="1">
                <a:latin typeface="Times New Roman"/>
                <a:cs typeface="Times New Roman"/>
              </a:rPr>
              <a:t>pymes</a:t>
            </a: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5200"/>
              </a:lnSpc>
              <a:spcBef>
                <a:spcPts val="1165"/>
              </a:spcBef>
            </a:pPr>
            <a:r>
              <a:rPr dirty="0" sz="1150">
                <a:latin typeface="Times New Roman"/>
                <a:cs typeface="Times New Roman"/>
              </a:rPr>
              <a:t>Nuestros objetivos son obtener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una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seguridad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razonable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pymes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conjunto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están</a:t>
            </a:r>
            <a:r>
              <a:rPr dirty="0" sz="1150" spc="1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libres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incorrección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material,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debida</a:t>
            </a:r>
            <a:r>
              <a:rPr dirty="0" sz="1150" spc="1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fraude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error,</a:t>
            </a:r>
            <a:r>
              <a:rPr dirty="0" sz="1150" spc="1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emitir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un </a:t>
            </a:r>
            <a:r>
              <a:rPr dirty="0" sz="1150">
                <a:latin typeface="Times New Roman"/>
                <a:cs typeface="Times New Roman"/>
              </a:rPr>
              <a:t>informe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contiene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nuestra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opinión.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Seguridad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razonable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alto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grado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de </a:t>
            </a:r>
            <a:r>
              <a:rPr dirty="0" sz="1150">
                <a:latin typeface="Times New Roman"/>
                <a:cs typeface="Times New Roman"/>
              </a:rPr>
              <a:t>seguridad,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pero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garantiza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una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realizada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conformidad</a:t>
            </a:r>
            <a:r>
              <a:rPr dirty="0" sz="1150" spc="11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normativa </a:t>
            </a:r>
            <a:r>
              <a:rPr dirty="0" sz="1150">
                <a:latin typeface="Times New Roman"/>
                <a:cs typeface="Times New Roman"/>
              </a:rPr>
              <a:t>reguladora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actividad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1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1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vigente</a:t>
            </a:r>
            <a:r>
              <a:rPr dirty="0" sz="1150" spc="1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España</a:t>
            </a:r>
            <a:r>
              <a:rPr dirty="0" sz="1150" spc="1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siempre</a:t>
            </a:r>
            <a:r>
              <a:rPr dirty="0" sz="1150" spc="1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detecte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una </a:t>
            </a:r>
            <a:r>
              <a:rPr dirty="0" sz="1150">
                <a:latin typeface="Times New Roman"/>
                <a:cs typeface="Times New Roman"/>
              </a:rPr>
              <a:t>incorrección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material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cuando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existe.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 incorrecciones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pueden deberse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 fraude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error y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se </a:t>
            </a:r>
            <a:r>
              <a:rPr dirty="0" sz="1150">
                <a:latin typeface="Times New Roman"/>
                <a:cs typeface="Times New Roman"/>
              </a:rPr>
              <a:t>consideran</a:t>
            </a:r>
            <a:r>
              <a:rPr dirty="0" sz="1150" spc="204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materiales</a:t>
            </a:r>
            <a:r>
              <a:rPr dirty="0" sz="1150" spc="204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si,</a:t>
            </a:r>
            <a:r>
              <a:rPr dirty="0" sz="1150" spc="20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individualmente</a:t>
            </a:r>
            <a:r>
              <a:rPr dirty="0" sz="1150" spc="204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195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04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forma</a:t>
            </a:r>
            <a:r>
              <a:rPr dirty="0" sz="1150" spc="204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agregada,</a:t>
            </a:r>
            <a:r>
              <a:rPr dirty="0" sz="1150" spc="215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puede</a:t>
            </a:r>
            <a:r>
              <a:rPr dirty="0" sz="1150" spc="204">
                <a:latin typeface="Times New Roman"/>
                <a:cs typeface="Times New Roman"/>
              </a:rPr>
              <a:t>  </a:t>
            </a:r>
            <a:r>
              <a:rPr dirty="0" sz="1150" spc="-10">
                <a:latin typeface="Times New Roman"/>
                <a:cs typeface="Times New Roman"/>
              </a:rPr>
              <a:t>preverse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835"/>
              </a:lnSpc>
            </a:pPr>
            <a:r>
              <a:rPr dirty="0"/>
              <a:t>Netadia</a:t>
            </a:r>
            <a:r>
              <a:rPr dirty="0" spc="50"/>
              <a:t> </a:t>
            </a:r>
            <a:r>
              <a:rPr dirty="0"/>
              <a:t>Europa,</a:t>
            </a:r>
            <a:r>
              <a:rPr dirty="0" spc="45"/>
              <a:t> </a:t>
            </a:r>
            <a:r>
              <a:rPr dirty="0"/>
              <a:t>S.LP.</a:t>
            </a:r>
            <a:r>
              <a:rPr dirty="0" spc="55"/>
              <a:t> </a:t>
            </a:r>
            <a:r>
              <a:rPr dirty="0"/>
              <a:t>–</a:t>
            </a:r>
            <a:r>
              <a:rPr dirty="0" spc="50"/>
              <a:t> </a:t>
            </a:r>
            <a:r>
              <a:rPr dirty="0"/>
              <a:t>C.I.F.</a:t>
            </a:r>
            <a:r>
              <a:rPr dirty="0" spc="50"/>
              <a:t> </a:t>
            </a:r>
            <a:r>
              <a:rPr dirty="0"/>
              <a:t>B91857870</a:t>
            </a:r>
            <a:r>
              <a:rPr dirty="0" spc="55"/>
              <a:t> </a:t>
            </a:r>
            <a:r>
              <a:rPr dirty="0"/>
              <a:t>-</a:t>
            </a:r>
            <a:r>
              <a:rPr dirty="0" spc="55"/>
              <a:t> </a:t>
            </a:r>
            <a:r>
              <a:rPr dirty="0"/>
              <a:t>Inscrita</a:t>
            </a:r>
            <a:r>
              <a:rPr dirty="0" spc="55"/>
              <a:t> </a:t>
            </a:r>
            <a:r>
              <a:rPr dirty="0"/>
              <a:t>en</a:t>
            </a:r>
            <a:r>
              <a:rPr dirty="0" spc="60"/>
              <a:t> </a:t>
            </a:r>
            <a:r>
              <a:rPr dirty="0"/>
              <a:t>RM</a:t>
            </a:r>
            <a:r>
              <a:rPr dirty="0" spc="45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Sevilla,</a:t>
            </a:r>
            <a:r>
              <a:rPr dirty="0" spc="55"/>
              <a:t> </a:t>
            </a:r>
            <a:r>
              <a:rPr dirty="0"/>
              <a:t>Tomo</a:t>
            </a:r>
            <a:r>
              <a:rPr dirty="0" spc="25"/>
              <a:t> </a:t>
            </a:r>
            <a:r>
              <a:rPr dirty="0"/>
              <a:t>5420,</a:t>
            </a:r>
            <a:r>
              <a:rPr dirty="0" spc="60"/>
              <a:t> </a:t>
            </a:r>
            <a:r>
              <a:rPr dirty="0"/>
              <a:t>folio</a:t>
            </a:r>
            <a:r>
              <a:rPr dirty="0" spc="35"/>
              <a:t> </a:t>
            </a:r>
            <a:r>
              <a:rPr dirty="0"/>
              <a:t>131.</a:t>
            </a:r>
            <a:r>
              <a:rPr dirty="0" spc="60"/>
              <a:t> </a:t>
            </a:r>
            <a:r>
              <a:rPr dirty="0"/>
              <a:t>hoja</a:t>
            </a:r>
            <a:r>
              <a:rPr dirty="0" spc="60"/>
              <a:t> </a:t>
            </a:r>
            <a:r>
              <a:rPr dirty="0"/>
              <a:t>SE-</a:t>
            </a:r>
            <a:r>
              <a:rPr dirty="0" spc="-10"/>
              <a:t>90843.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/>
              <a:t>Inscrita</a:t>
            </a:r>
            <a:r>
              <a:rPr dirty="0" spc="50"/>
              <a:t> </a:t>
            </a:r>
            <a:r>
              <a:rPr dirty="0"/>
              <a:t>en</a:t>
            </a:r>
            <a:r>
              <a:rPr dirty="0" spc="40"/>
              <a:t> </a:t>
            </a:r>
            <a:r>
              <a:rPr dirty="0"/>
              <a:t>el</a:t>
            </a:r>
            <a:r>
              <a:rPr dirty="0" spc="40"/>
              <a:t> </a:t>
            </a:r>
            <a:r>
              <a:rPr dirty="0"/>
              <a:t>Registro</a:t>
            </a:r>
            <a:r>
              <a:rPr dirty="0" spc="45"/>
              <a:t> </a:t>
            </a:r>
            <a:r>
              <a:rPr dirty="0"/>
              <a:t>Oficial</a:t>
            </a:r>
            <a:r>
              <a:rPr dirty="0" spc="35"/>
              <a:t> </a:t>
            </a:r>
            <a:r>
              <a:rPr dirty="0"/>
              <a:t>de</a:t>
            </a:r>
            <a:r>
              <a:rPr dirty="0" spc="40"/>
              <a:t> </a:t>
            </a:r>
            <a:r>
              <a:rPr dirty="0"/>
              <a:t>Auditores</a:t>
            </a:r>
            <a:r>
              <a:rPr dirty="0" spc="40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Cuentas</a:t>
            </a:r>
            <a:r>
              <a:rPr dirty="0" spc="50"/>
              <a:t> </a:t>
            </a:r>
            <a:r>
              <a:rPr dirty="0"/>
              <a:t>con</a:t>
            </a:r>
            <a:r>
              <a:rPr dirty="0" spc="40"/>
              <a:t> </a:t>
            </a:r>
            <a:r>
              <a:rPr dirty="0"/>
              <a:t>número</a:t>
            </a:r>
            <a:r>
              <a:rPr dirty="0" spc="40"/>
              <a:t> </a:t>
            </a:r>
            <a:r>
              <a:rPr dirty="0"/>
              <a:t>S-</a:t>
            </a:r>
            <a:r>
              <a:rPr dirty="0" spc="-20"/>
              <a:t>2114.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15"/>
              </a:lnSpc>
            </a:pPr>
            <a:r>
              <a:rPr dirty="0" spc="-50"/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38860" y="1478782"/>
            <a:ext cx="5489575" cy="756475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algn="just" marL="12700" marR="6985">
              <a:lnSpc>
                <a:spcPct val="104299"/>
              </a:lnSpc>
              <a:spcBef>
                <a:spcPts val="55"/>
              </a:spcBef>
            </a:pPr>
            <a:r>
              <a:rPr dirty="0" sz="1150">
                <a:latin typeface="Times New Roman"/>
                <a:cs typeface="Times New Roman"/>
              </a:rPr>
              <a:t>razonablemente</a:t>
            </a:r>
            <a:r>
              <a:rPr dirty="0" sz="1150" spc="-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influyan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decisiones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económicas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-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los</a:t>
            </a:r>
            <a:r>
              <a:rPr dirty="0" sz="1150" spc="-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usuarios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toman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basándose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pymes.</a:t>
            </a: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5200"/>
              </a:lnSpc>
              <a:spcBef>
                <a:spcPts val="1165"/>
              </a:spcBef>
            </a:pPr>
            <a:r>
              <a:rPr dirty="0" sz="1150">
                <a:latin typeface="Times New Roman"/>
                <a:cs typeface="Times New Roman"/>
              </a:rPr>
              <a:t>Como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parte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una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conformidad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normativa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reguladora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actividad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de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1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2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España,</a:t>
            </a:r>
            <a:r>
              <a:rPr dirty="0" sz="1150" spc="1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aplicamos</a:t>
            </a:r>
            <a:r>
              <a:rPr dirty="0" sz="1150" spc="2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nuestro</a:t>
            </a:r>
            <a:r>
              <a:rPr dirty="0" sz="1150" spc="1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juicio</a:t>
            </a:r>
            <a:r>
              <a:rPr dirty="0" sz="1150" spc="1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profesional</a:t>
            </a:r>
            <a:r>
              <a:rPr dirty="0" sz="1150" spc="20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1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mantenemos</a:t>
            </a:r>
            <a:r>
              <a:rPr dirty="0" sz="1150" spc="21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una </a:t>
            </a:r>
            <a:r>
              <a:rPr dirty="0" sz="1150">
                <a:latin typeface="Times New Roman"/>
                <a:cs typeface="Times New Roman"/>
              </a:rPr>
              <a:t>actitud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 escepticismo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profesional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durante toda la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auditoría.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También:</a:t>
            </a:r>
            <a:endParaRPr sz="1150">
              <a:latin typeface="Times New Roman"/>
              <a:cs typeface="Times New Roman"/>
            </a:endParaRPr>
          </a:p>
          <a:p>
            <a:pPr algn="just" marL="361315" marR="5080" indent="-260985">
              <a:lnSpc>
                <a:spcPct val="97300"/>
              </a:lnSpc>
              <a:spcBef>
                <a:spcPts val="975"/>
              </a:spcBef>
              <a:buFont typeface="Symbol"/>
              <a:buChar char=""/>
              <a:tabLst>
                <a:tab pos="362585" algn="l"/>
              </a:tabLst>
            </a:pPr>
            <a:r>
              <a:rPr dirty="0" sz="1150" spc="-5">
                <a:latin typeface="Times New Roman"/>
                <a:cs typeface="Times New Roman"/>
              </a:rPr>
              <a:t>Identificamos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valoramos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los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riesgos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de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incorrección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material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en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las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 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5">
                <a:latin typeface="Times New Roman"/>
                <a:cs typeface="Times New Roman"/>
              </a:rPr>
              <a:t>de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pymes,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debida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fraude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error,</a:t>
            </a:r>
            <a:r>
              <a:rPr dirty="0" sz="1150">
                <a:latin typeface="Times New Roman"/>
                <a:cs typeface="Times New Roman"/>
              </a:rPr>
              <a:t> diseñamos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aplicamos </a:t>
            </a:r>
            <a:r>
              <a:rPr dirty="0" sz="1150" spc="-5">
                <a:latin typeface="Times New Roman"/>
                <a:cs typeface="Times New Roman"/>
              </a:rPr>
              <a:t>procedimientos</a:t>
            </a:r>
            <a:r>
              <a:rPr dirty="0" sz="1150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de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 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-5">
                <a:latin typeface="Times New Roman"/>
                <a:cs typeface="Times New Roman"/>
              </a:rPr>
              <a:t>para</a:t>
            </a:r>
            <a:r>
              <a:rPr dirty="0" sz="1150" spc="2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responder</a:t>
            </a:r>
            <a:r>
              <a:rPr dirty="0" sz="1150" spc="28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>
                <a:latin typeface="Times New Roman"/>
                <a:cs typeface="Times New Roman"/>
              </a:rPr>
              <a:t>  dichos</a:t>
            </a:r>
            <a:r>
              <a:rPr dirty="0" sz="1150" spc="2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riesgos</a:t>
            </a:r>
            <a:r>
              <a:rPr dirty="0" sz="1150" spc="28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 spc="2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obtenemos</a:t>
            </a:r>
            <a:r>
              <a:rPr dirty="0" sz="1150" spc="2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evidencia  </a:t>
            </a:r>
            <a:r>
              <a:rPr dirty="0" sz="1150" spc="-5">
                <a:latin typeface="Times New Roman"/>
                <a:cs typeface="Times New Roman"/>
              </a:rPr>
              <a:t>de</a:t>
            </a:r>
            <a:r>
              <a:rPr dirty="0" sz="1150" spc="2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2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suficiente</a:t>
            </a:r>
            <a:r>
              <a:rPr dirty="0" sz="1150" spc="27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y</a:t>
            </a:r>
            <a:r>
              <a:rPr dirty="0" sz="1150">
                <a:latin typeface="Times New Roman"/>
                <a:cs typeface="Times New Roman"/>
              </a:rPr>
              <a:t> 	adecuada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para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proporcionar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una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base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para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nuestra</a:t>
            </a:r>
            <a:r>
              <a:rPr dirty="0" sz="1150" spc="-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opinión.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El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riesgo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de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no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detectar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una</a:t>
            </a:r>
            <a:r>
              <a:rPr dirty="0" sz="1150">
                <a:latin typeface="Times New Roman"/>
                <a:cs typeface="Times New Roman"/>
              </a:rPr>
              <a:t> 	incorrección</a:t>
            </a:r>
            <a:r>
              <a:rPr dirty="0" sz="1150" spc="-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material</a:t>
            </a:r>
            <a:r>
              <a:rPr dirty="0" sz="1150" spc="-7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debida</a:t>
            </a:r>
            <a:r>
              <a:rPr dirty="0" sz="1150" spc="-8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-80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fraude</a:t>
            </a:r>
            <a:r>
              <a:rPr dirty="0" sz="1150" spc="-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</a:t>
            </a:r>
            <a:r>
              <a:rPr dirty="0" sz="1150" spc="-8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más</a:t>
            </a:r>
            <a:r>
              <a:rPr dirty="0" sz="1150" spc="-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elevado</a:t>
            </a:r>
            <a:r>
              <a:rPr dirty="0" sz="1150" spc="-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-7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en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caso</a:t>
            </a:r>
            <a:r>
              <a:rPr dirty="0" sz="1150" spc="-70">
                <a:latin typeface="Times New Roman"/>
                <a:cs typeface="Times New Roman"/>
              </a:rPr>
              <a:t> </a:t>
            </a:r>
            <a:r>
              <a:rPr dirty="0" sz="1150" spc="10">
                <a:latin typeface="Times New Roman"/>
                <a:cs typeface="Times New Roman"/>
              </a:rPr>
              <a:t>de</a:t>
            </a:r>
            <a:r>
              <a:rPr dirty="0" sz="1150" spc="-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una</a:t>
            </a:r>
            <a:r>
              <a:rPr dirty="0" sz="1150" spc="-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incorrección 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sz="1150" spc="-5">
                <a:latin typeface="Times New Roman"/>
                <a:cs typeface="Times New Roman"/>
              </a:rPr>
              <a:t>material</a:t>
            </a:r>
            <a:r>
              <a:rPr dirty="0" sz="1150" spc="3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debida</a:t>
            </a:r>
            <a:r>
              <a:rPr dirty="0" sz="1150" spc="30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a</a:t>
            </a:r>
            <a:r>
              <a:rPr dirty="0" sz="1150" spc="3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error,</a:t>
            </a:r>
            <a:r>
              <a:rPr dirty="0" sz="1150" spc="31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ya</a:t>
            </a:r>
            <a:r>
              <a:rPr dirty="0" sz="1150" spc="31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que</a:t>
            </a:r>
            <a:r>
              <a:rPr dirty="0" sz="1150" spc="3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3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fraude</a:t>
            </a:r>
            <a:r>
              <a:rPr dirty="0" sz="1150" spc="31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puede</a:t>
            </a:r>
            <a:r>
              <a:rPr dirty="0" sz="1150" spc="3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implicar</a:t>
            </a:r>
            <a:r>
              <a:rPr dirty="0" sz="1150" spc="3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colusión,</a:t>
            </a:r>
            <a:r>
              <a:rPr dirty="0" sz="1150" spc="31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falsificación,</a:t>
            </a:r>
            <a:r>
              <a:rPr dirty="0" sz="1150">
                <a:latin typeface="Times New Roman"/>
                <a:cs typeface="Times New Roman"/>
              </a:rPr>
              <a:t> 	omisiones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deliberadas,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manifestaciones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intencionadamente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erróneas,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 spc="5">
                <a:latin typeface="Times New Roman"/>
                <a:cs typeface="Times New Roman"/>
              </a:rPr>
              <a:t>o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la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elusión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del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control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interno.</a:t>
            </a:r>
            <a:endParaRPr sz="1150">
              <a:latin typeface="Times New Roman"/>
              <a:cs typeface="Times New Roman"/>
            </a:endParaRPr>
          </a:p>
          <a:p>
            <a:pPr algn="just" marL="361315" marR="5080" indent="-260985">
              <a:lnSpc>
                <a:spcPts val="1340"/>
              </a:lnSpc>
              <a:spcBef>
                <a:spcPts val="125"/>
              </a:spcBef>
              <a:buFont typeface="Symbol"/>
              <a:buChar char=""/>
              <a:tabLst>
                <a:tab pos="362585" algn="l"/>
              </a:tabLst>
            </a:pPr>
            <a:r>
              <a:rPr dirty="0" sz="1150">
                <a:latin typeface="Times New Roman"/>
                <a:cs typeface="Times New Roman"/>
              </a:rPr>
              <a:t>Obtenemos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conocimiento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del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control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interno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relevante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para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fin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de </a:t>
            </a:r>
            <a:r>
              <a:rPr dirty="0" sz="1150" spc="-2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diseñar</a:t>
            </a:r>
            <a:r>
              <a:rPr dirty="0" sz="1150" spc="15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procedimientos</a:t>
            </a:r>
            <a:r>
              <a:rPr dirty="0" sz="1150" spc="165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55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16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155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sean</a:t>
            </a:r>
            <a:r>
              <a:rPr dirty="0" sz="1150" spc="16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adecuados</a:t>
            </a:r>
            <a:r>
              <a:rPr dirty="0" sz="1150" spc="16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6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función</a:t>
            </a:r>
            <a:r>
              <a:rPr dirty="0" sz="1150" spc="15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50">
                <a:latin typeface="Times New Roman"/>
                <a:cs typeface="Times New Roman"/>
              </a:rPr>
              <a:t>  </a:t>
            </a:r>
            <a:r>
              <a:rPr dirty="0" sz="1150" spc="-25">
                <a:latin typeface="Times New Roman"/>
                <a:cs typeface="Times New Roman"/>
              </a:rPr>
              <a:t>las </a:t>
            </a:r>
            <a:r>
              <a:rPr dirty="0" sz="1150" spc="-2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circunstancias,</a:t>
            </a:r>
            <a:r>
              <a:rPr dirty="0" sz="1150" spc="1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2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</a:t>
            </a:r>
            <a:r>
              <a:rPr dirty="0" sz="1150" spc="1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2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finalidad</a:t>
            </a:r>
            <a:r>
              <a:rPr dirty="0" sz="1150" spc="1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expresar</a:t>
            </a:r>
            <a:r>
              <a:rPr dirty="0" sz="1150" spc="20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una</a:t>
            </a:r>
            <a:r>
              <a:rPr dirty="0" sz="1150" spc="20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opinión</a:t>
            </a:r>
            <a:r>
              <a:rPr dirty="0" sz="1150" spc="1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sobre</a:t>
            </a:r>
            <a:r>
              <a:rPr dirty="0" sz="1150" spc="1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eficacia</a:t>
            </a:r>
            <a:r>
              <a:rPr dirty="0" sz="1150" spc="19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del </a:t>
            </a:r>
            <a:r>
              <a:rPr dirty="0" sz="1150" spc="-2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control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interno de la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entidad.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0"/>
              </a:spcBef>
              <a:buFont typeface="Symbol"/>
              <a:buChar char=""/>
            </a:pPr>
            <a:endParaRPr sz="1150">
              <a:latin typeface="Times New Roman"/>
              <a:cs typeface="Times New Roman"/>
            </a:endParaRPr>
          </a:p>
          <a:p>
            <a:pPr algn="just" marL="361315" marR="6985" indent="-260985">
              <a:lnSpc>
                <a:spcPts val="1340"/>
              </a:lnSpc>
              <a:buFont typeface="Symbol"/>
              <a:buChar char=""/>
              <a:tabLst>
                <a:tab pos="362585" algn="l"/>
              </a:tabLst>
            </a:pPr>
            <a:r>
              <a:rPr dirty="0" sz="1150">
                <a:latin typeface="Times New Roman"/>
                <a:cs typeface="Times New Roman"/>
              </a:rPr>
              <a:t>Evaluamos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políticas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contables</a:t>
            </a:r>
            <a:r>
              <a:rPr dirty="0" sz="1150" spc="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aplicadas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son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adecuadas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razonabilidad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las </a:t>
            </a:r>
            <a:r>
              <a:rPr dirty="0" sz="1150" spc="-2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estimaciones</a:t>
            </a:r>
            <a:r>
              <a:rPr dirty="0" sz="1150" spc="275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contables</a:t>
            </a:r>
            <a:r>
              <a:rPr dirty="0" sz="1150" spc="27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27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65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correspondiente</a:t>
            </a:r>
            <a:r>
              <a:rPr dirty="0" sz="1150" spc="27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información</a:t>
            </a:r>
            <a:r>
              <a:rPr dirty="0" sz="1150" spc="275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revelada</a:t>
            </a:r>
            <a:r>
              <a:rPr dirty="0" sz="1150" spc="270">
                <a:latin typeface="Times New Roman"/>
                <a:cs typeface="Times New Roman"/>
              </a:rPr>
              <a:t>  </a:t>
            </a:r>
            <a:r>
              <a:rPr dirty="0" sz="1150">
                <a:latin typeface="Times New Roman"/>
                <a:cs typeface="Times New Roman"/>
              </a:rPr>
              <a:t>por</a:t>
            </a:r>
            <a:r>
              <a:rPr dirty="0" sz="1150" spc="265">
                <a:latin typeface="Times New Roman"/>
                <a:cs typeface="Times New Roman"/>
              </a:rPr>
              <a:t>  </a:t>
            </a:r>
            <a:r>
              <a:rPr dirty="0" sz="1150" spc="-25">
                <a:latin typeface="Times New Roman"/>
                <a:cs typeface="Times New Roman"/>
              </a:rPr>
              <a:t>la </a:t>
            </a:r>
            <a:r>
              <a:rPr dirty="0" sz="1150" spc="-2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administradora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única.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5"/>
              </a:spcBef>
              <a:buFont typeface="Symbol"/>
              <a:buChar char=""/>
            </a:pPr>
            <a:endParaRPr sz="1150">
              <a:latin typeface="Times New Roman"/>
              <a:cs typeface="Times New Roman"/>
            </a:endParaRPr>
          </a:p>
          <a:p>
            <a:pPr algn="just" marL="361315" marR="5080" indent="-260985">
              <a:lnSpc>
                <a:spcPct val="97400"/>
              </a:lnSpc>
              <a:buFont typeface="Symbol"/>
              <a:buChar char=""/>
              <a:tabLst>
                <a:tab pos="362585" algn="l"/>
              </a:tabLst>
            </a:pPr>
            <a:r>
              <a:rPr dirty="0" sz="1150">
                <a:latin typeface="Times New Roman"/>
                <a:cs typeface="Times New Roman"/>
              </a:rPr>
              <a:t>Concluimos</a:t>
            </a:r>
            <a:r>
              <a:rPr dirty="0" sz="1150" spc="2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sobre</a:t>
            </a:r>
            <a:r>
              <a:rPr dirty="0" sz="1150" spc="2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2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</a:t>
            </a:r>
            <a:r>
              <a:rPr dirty="0" sz="1150" spc="2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adecuada</a:t>
            </a:r>
            <a:r>
              <a:rPr dirty="0" sz="1150" spc="2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3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utilización,</a:t>
            </a:r>
            <a:r>
              <a:rPr dirty="0" sz="1150" spc="2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por</a:t>
            </a:r>
            <a:r>
              <a:rPr dirty="0" sz="1150" spc="2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administradora</a:t>
            </a:r>
            <a:r>
              <a:rPr dirty="0" sz="1150" spc="3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única,</a:t>
            </a:r>
            <a:r>
              <a:rPr dirty="0" sz="1150" spc="28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del </a:t>
            </a:r>
            <a:r>
              <a:rPr dirty="0" sz="1150" spc="-2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principio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contable</a:t>
            </a:r>
            <a:r>
              <a:rPr dirty="0" sz="1150" spc="1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empresa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funcionamiento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y,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basándonos</a:t>
            </a:r>
            <a:r>
              <a:rPr dirty="0" sz="1150" spc="1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evidencia</a:t>
            </a:r>
            <a:r>
              <a:rPr dirty="0" sz="1150" spc="14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de </a:t>
            </a:r>
            <a:r>
              <a:rPr dirty="0" sz="1150" spc="-2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3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obtenida,</a:t>
            </a:r>
            <a:r>
              <a:rPr dirty="0" sz="1150" spc="3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concluimos</a:t>
            </a:r>
            <a:r>
              <a:rPr dirty="0" sz="1150" spc="3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sobre</a:t>
            </a:r>
            <a:r>
              <a:rPr dirty="0" sz="1150" spc="3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3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existe</a:t>
            </a:r>
            <a:r>
              <a:rPr dirty="0" sz="1150" spc="3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3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</a:t>
            </a:r>
            <a:r>
              <a:rPr dirty="0" sz="1150" spc="3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una</a:t>
            </a:r>
            <a:r>
              <a:rPr dirty="0" sz="1150" spc="3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incertidumbre</a:t>
            </a:r>
            <a:r>
              <a:rPr dirty="0" sz="1150" spc="37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material </a:t>
            </a:r>
            <a:r>
              <a:rPr dirty="0" sz="1150" spc="-1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relacionada</a:t>
            </a:r>
            <a:r>
              <a:rPr dirty="0" sz="1150" spc="1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1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hechos</a:t>
            </a:r>
            <a:r>
              <a:rPr dirty="0" sz="1150" spc="204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1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1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condiciones</a:t>
            </a:r>
            <a:r>
              <a:rPr dirty="0" sz="1150" spc="1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1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pueden</a:t>
            </a:r>
            <a:r>
              <a:rPr dirty="0" sz="1150" spc="1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generar</a:t>
            </a:r>
            <a:r>
              <a:rPr dirty="0" sz="1150" spc="1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dudas</a:t>
            </a:r>
            <a:r>
              <a:rPr dirty="0" sz="1150" spc="18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significativas </a:t>
            </a:r>
            <a:r>
              <a:rPr dirty="0" sz="1150" spc="-1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sobre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 capacidad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 la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Sociedad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para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continuar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como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empresa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funcionamiento.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Si </a:t>
            </a:r>
            <a:r>
              <a:rPr dirty="0" sz="1150" spc="-2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concluimos</a:t>
            </a:r>
            <a:r>
              <a:rPr dirty="0" sz="1150" spc="3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3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existe</a:t>
            </a:r>
            <a:r>
              <a:rPr dirty="0" sz="1150" spc="3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una</a:t>
            </a:r>
            <a:r>
              <a:rPr dirty="0" sz="1150" spc="3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incertidumbre</a:t>
            </a:r>
            <a:r>
              <a:rPr dirty="0" sz="1150" spc="3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material,</a:t>
            </a:r>
            <a:r>
              <a:rPr dirty="0" sz="1150" spc="3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</a:t>
            </a:r>
            <a:r>
              <a:rPr dirty="0" sz="1150" spc="3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requiere</a:t>
            </a:r>
            <a:r>
              <a:rPr dirty="0" sz="1150" spc="3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3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llamemos</a:t>
            </a:r>
            <a:r>
              <a:rPr dirty="0" sz="1150" spc="34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la </a:t>
            </a:r>
            <a:r>
              <a:rPr dirty="0" sz="1150" spc="-2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atención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-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nuestro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informe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sobre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correspondiente</a:t>
            </a:r>
            <a:r>
              <a:rPr dirty="0" sz="1150" spc="-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información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revelada </a:t>
            </a:r>
            <a:r>
              <a:rPr dirty="0" sz="1150" spc="-1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2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22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pymes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o,</a:t>
            </a:r>
            <a:r>
              <a:rPr dirty="0" sz="1150" spc="22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dichas</a:t>
            </a:r>
            <a:r>
              <a:rPr dirty="0" sz="1150" spc="22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revelaciones</a:t>
            </a:r>
            <a:r>
              <a:rPr dirty="0" sz="1150" spc="22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no</a:t>
            </a:r>
            <a:r>
              <a:rPr dirty="0" sz="1150" spc="2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son</a:t>
            </a:r>
            <a:r>
              <a:rPr dirty="0" sz="1150" spc="22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adecuadas,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que </a:t>
            </a:r>
            <a:r>
              <a:rPr dirty="0" sz="1150" spc="-2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expresemos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una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opinión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modificada.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Nuestras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conclusiones</a:t>
            </a:r>
            <a:r>
              <a:rPr dirty="0" sz="1150" spc="1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</a:t>
            </a:r>
            <a:r>
              <a:rPr dirty="0" sz="1150" spc="10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basan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evidencia </a:t>
            </a:r>
            <a:r>
              <a:rPr dirty="0" sz="1150" spc="-1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obtenida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hasta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fecha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nuestro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informe</a:t>
            </a:r>
            <a:r>
              <a:rPr dirty="0" sz="1150" spc="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auditoría.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Sin</a:t>
            </a:r>
            <a:r>
              <a:rPr dirty="0" sz="1150" spc="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embargo,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los </a:t>
            </a:r>
            <a:r>
              <a:rPr dirty="0" sz="1150" spc="-2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hechos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condiciones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futuros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pueden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ser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8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causa</a:t>
            </a:r>
            <a:r>
              <a:rPr dirty="0" sz="1150" spc="9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Sociedad</a:t>
            </a:r>
            <a:r>
              <a:rPr dirty="0" sz="1150" spc="10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deje</a:t>
            </a:r>
            <a:r>
              <a:rPr dirty="0" sz="1150" spc="8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ser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una </a:t>
            </a:r>
            <a:r>
              <a:rPr dirty="0" sz="1150" spc="-2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empresa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funcionamiento.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  <a:buFont typeface="Symbol"/>
              <a:buChar char=""/>
            </a:pPr>
            <a:endParaRPr sz="1150">
              <a:latin typeface="Times New Roman"/>
              <a:cs typeface="Times New Roman"/>
            </a:endParaRPr>
          </a:p>
          <a:p>
            <a:pPr algn="just" marL="361315" marR="5080" indent="-260985">
              <a:lnSpc>
                <a:spcPct val="97700"/>
              </a:lnSpc>
              <a:buFont typeface="Symbol"/>
              <a:buChar char=""/>
              <a:tabLst>
                <a:tab pos="362585" algn="l"/>
              </a:tabLst>
            </a:pPr>
            <a:r>
              <a:rPr dirty="0" sz="1150">
                <a:latin typeface="Times New Roman"/>
                <a:cs typeface="Times New Roman"/>
              </a:rPr>
              <a:t>Evaluamos</a:t>
            </a:r>
            <a:r>
              <a:rPr dirty="0" sz="1150" spc="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presentación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global,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estructura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9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contenido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7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anuales </a:t>
            </a:r>
            <a:r>
              <a:rPr dirty="0" sz="1150" spc="-1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3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pymes,</a:t>
            </a:r>
            <a:r>
              <a:rPr dirty="0" sz="1150" spc="3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incluida</a:t>
            </a:r>
            <a:r>
              <a:rPr dirty="0" sz="1150" spc="3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3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información</a:t>
            </a:r>
            <a:r>
              <a:rPr dirty="0" sz="1150" spc="3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revelada,</a:t>
            </a:r>
            <a:r>
              <a:rPr dirty="0" sz="1150" spc="3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3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</a:t>
            </a:r>
            <a:r>
              <a:rPr dirty="0" sz="1150" spc="3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3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33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</a:t>
            </a:r>
            <a:r>
              <a:rPr dirty="0" sz="1150" spc="3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33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pymes </a:t>
            </a:r>
            <a:r>
              <a:rPr dirty="0" sz="1150" spc="-10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representan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transacciones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hechos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subyacentes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un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modo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 logran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expresar </a:t>
            </a:r>
            <a:r>
              <a:rPr dirty="0" sz="1150" spc="-25">
                <a:latin typeface="Times New Roman"/>
                <a:cs typeface="Times New Roman"/>
              </a:rPr>
              <a:t>la </a:t>
            </a:r>
            <a:r>
              <a:rPr dirty="0" sz="1150" spc="-25">
                <a:latin typeface="Times New Roman"/>
                <a:cs typeface="Times New Roman"/>
              </a:rPr>
              <a:t>	</a:t>
            </a:r>
            <a:r>
              <a:rPr dirty="0" sz="1150">
                <a:latin typeface="Times New Roman"/>
                <a:cs typeface="Times New Roman"/>
              </a:rPr>
              <a:t>imagen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fiel.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6350">
              <a:lnSpc>
                <a:spcPts val="1340"/>
              </a:lnSpc>
            </a:pPr>
            <a:r>
              <a:rPr dirty="0" sz="1150">
                <a:latin typeface="Times New Roman"/>
                <a:cs typeface="Times New Roman"/>
              </a:rPr>
              <a:t>Nos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comunicamos</a:t>
            </a:r>
            <a:r>
              <a:rPr dirty="0" sz="1150" spc="1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7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administradora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única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entidad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relación</a:t>
            </a:r>
            <a:r>
              <a:rPr dirty="0" sz="1150" spc="1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con,</a:t>
            </a:r>
            <a:r>
              <a:rPr dirty="0" sz="1150" spc="16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entre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otras </a:t>
            </a:r>
            <a:r>
              <a:rPr dirty="0" sz="1150">
                <a:latin typeface="Times New Roman"/>
                <a:cs typeface="Times New Roman"/>
              </a:rPr>
              <a:t>cuestiones,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alcance</a:t>
            </a:r>
            <a:r>
              <a:rPr dirty="0" sz="1150" spc="-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-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momento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realización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-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-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planificados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-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los</a:t>
            </a:r>
            <a:r>
              <a:rPr dirty="0" sz="1150" spc="-5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hallazgos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835"/>
              </a:lnSpc>
            </a:pPr>
            <a:r>
              <a:rPr dirty="0"/>
              <a:t>Netadia</a:t>
            </a:r>
            <a:r>
              <a:rPr dirty="0" spc="50"/>
              <a:t> </a:t>
            </a:r>
            <a:r>
              <a:rPr dirty="0"/>
              <a:t>Europa,</a:t>
            </a:r>
            <a:r>
              <a:rPr dirty="0" spc="45"/>
              <a:t> </a:t>
            </a:r>
            <a:r>
              <a:rPr dirty="0"/>
              <a:t>S.LP.</a:t>
            </a:r>
            <a:r>
              <a:rPr dirty="0" spc="55"/>
              <a:t> </a:t>
            </a:r>
            <a:r>
              <a:rPr dirty="0"/>
              <a:t>–</a:t>
            </a:r>
            <a:r>
              <a:rPr dirty="0" spc="50"/>
              <a:t> </a:t>
            </a:r>
            <a:r>
              <a:rPr dirty="0"/>
              <a:t>C.I.F.</a:t>
            </a:r>
            <a:r>
              <a:rPr dirty="0" spc="50"/>
              <a:t> </a:t>
            </a:r>
            <a:r>
              <a:rPr dirty="0"/>
              <a:t>B91857870</a:t>
            </a:r>
            <a:r>
              <a:rPr dirty="0" spc="55"/>
              <a:t> </a:t>
            </a:r>
            <a:r>
              <a:rPr dirty="0"/>
              <a:t>-</a:t>
            </a:r>
            <a:r>
              <a:rPr dirty="0" spc="55"/>
              <a:t> </a:t>
            </a:r>
            <a:r>
              <a:rPr dirty="0"/>
              <a:t>Inscrita</a:t>
            </a:r>
            <a:r>
              <a:rPr dirty="0" spc="55"/>
              <a:t> </a:t>
            </a:r>
            <a:r>
              <a:rPr dirty="0"/>
              <a:t>en</a:t>
            </a:r>
            <a:r>
              <a:rPr dirty="0" spc="60"/>
              <a:t> </a:t>
            </a:r>
            <a:r>
              <a:rPr dirty="0"/>
              <a:t>RM</a:t>
            </a:r>
            <a:r>
              <a:rPr dirty="0" spc="45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Sevilla,</a:t>
            </a:r>
            <a:r>
              <a:rPr dirty="0" spc="55"/>
              <a:t> </a:t>
            </a:r>
            <a:r>
              <a:rPr dirty="0"/>
              <a:t>Tomo</a:t>
            </a:r>
            <a:r>
              <a:rPr dirty="0" spc="25"/>
              <a:t> </a:t>
            </a:r>
            <a:r>
              <a:rPr dirty="0"/>
              <a:t>5420,</a:t>
            </a:r>
            <a:r>
              <a:rPr dirty="0" spc="60"/>
              <a:t> </a:t>
            </a:r>
            <a:r>
              <a:rPr dirty="0"/>
              <a:t>folio</a:t>
            </a:r>
            <a:r>
              <a:rPr dirty="0" spc="35"/>
              <a:t> </a:t>
            </a:r>
            <a:r>
              <a:rPr dirty="0"/>
              <a:t>131.</a:t>
            </a:r>
            <a:r>
              <a:rPr dirty="0" spc="60"/>
              <a:t> </a:t>
            </a:r>
            <a:r>
              <a:rPr dirty="0"/>
              <a:t>hoja</a:t>
            </a:r>
            <a:r>
              <a:rPr dirty="0" spc="60"/>
              <a:t> </a:t>
            </a:r>
            <a:r>
              <a:rPr dirty="0"/>
              <a:t>SE-</a:t>
            </a:r>
            <a:r>
              <a:rPr dirty="0" spc="-10"/>
              <a:t>90843.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/>
              <a:t>Inscrita</a:t>
            </a:r>
            <a:r>
              <a:rPr dirty="0" spc="50"/>
              <a:t> </a:t>
            </a:r>
            <a:r>
              <a:rPr dirty="0"/>
              <a:t>en</a:t>
            </a:r>
            <a:r>
              <a:rPr dirty="0" spc="40"/>
              <a:t> </a:t>
            </a:r>
            <a:r>
              <a:rPr dirty="0"/>
              <a:t>el</a:t>
            </a:r>
            <a:r>
              <a:rPr dirty="0" spc="40"/>
              <a:t> </a:t>
            </a:r>
            <a:r>
              <a:rPr dirty="0"/>
              <a:t>Registro</a:t>
            </a:r>
            <a:r>
              <a:rPr dirty="0" spc="45"/>
              <a:t> </a:t>
            </a:r>
            <a:r>
              <a:rPr dirty="0"/>
              <a:t>Oficial</a:t>
            </a:r>
            <a:r>
              <a:rPr dirty="0" spc="35"/>
              <a:t> </a:t>
            </a:r>
            <a:r>
              <a:rPr dirty="0"/>
              <a:t>de</a:t>
            </a:r>
            <a:r>
              <a:rPr dirty="0" spc="40"/>
              <a:t> </a:t>
            </a:r>
            <a:r>
              <a:rPr dirty="0"/>
              <a:t>Auditores</a:t>
            </a:r>
            <a:r>
              <a:rPr dirty="0" spc="40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Cuentas</a:t>
            </a:r>
            <a:r>
              <a:rPr dirty="0" spc="50"/>
              <a:t> </a:t>
            </a:r>
            <a:r>
              <a:rPr dirty="0"/>
              <a:t>con</a:t>
            </a:r>
            <a:r>
              <a:rPr dirty="0" spc="40"/>
              <a:t> </a:t>
            </a:r>
            <a:r>
              <a:rPr dirty="0"/>
              <a:t>número</a:t>
            </a:r>
            <a:r>
              <a:rPr dirty="0" spc="40"/>
              <a:t> </a:t>
            </a:r>
            <a:r>
              <a:rPr dirty="0"/>
              <a:t>S-</a:t>
            </a:r>
            <a:r>
              <a:rPr dirty="0" spc="-20"/>
              <a:t>2114.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15"/>
              </a:lnSpc>
            </a:pPr>
            <a:r>
              <a:rPr dirty="0" spc="-50"/>
              <a:t>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40359" y="1478996"/>
            <a:ext cx="5481320" cy="175133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algn="just" marL="12700" marR="5715">
              <a:lnSpc>
                <a:spcPts val="1340"/>
              </a:lnSpc>
              <a:spcBef>
                <a:spcPts val="195"/>
              </a:spcBef>
            </a:pPr>
            <a:r>
              <a:rPr dirty="0" sz="1150">
                <a:latin typeface="Times New Roman"/>
                <a:cs typeface="Times New Roman"/>
              </a:rPr>
              <a:t>significativos de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auditoría,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así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como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cualquier deficiencia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significativa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del control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interno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identificamos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el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transcurso de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auditoría.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40"/>
              </a:lnSpc>
              <a:spcBef>
                <a:spcPts val="5"/>
              </a:spcBef>
            </a:pPr>
            <a:r>
              <a:rPr dirty="0" sz="1150">
                <a:latin typeface="Times New Roman"/>
                <a:cs typeface="Times New Roman"/>
              </a:rPr>
              <a:t>Entre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los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riesgos</a:t>
            </a:r>
            <a:r>
              <a:rPr dirty="0" sz="1150" spc="1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significativos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han</a:t>
            </a:r>
            <a:r>
              <a:rPr dirty="0" sz="1150" spc="15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sido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objeto</a:t>
            </a:r>
            <a:r>
              <a:rPr dirty="0" sz="1150" spc="17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comunicación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</a:t>
            </a:r>
            <a:r>
              <a:rPr dirty="0" sz="1150" spc="15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13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administradora </a:t>
            </a:r>
            <a:r>
              <a:rPr dirty="0" sz="1150">
                <a:latin typeface="Times New Roman"/>
                <a:cs typeface="Times New Roman"/>
              </a:rPr>
              <a:t>única</a:t>
            </a:r>
            <a:r>
              <a:rPr dirty="0" sz="1150" spc="22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6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entidad,</a:t>
            </a:r>
            <a:r>
              <a:rPr dirty="0" sz="1150" spc="229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determinamos</a:t>
            </a:r>
            <a:r>
              <a:rPr dirty="0" sz="1150" spc="2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los</a:t>
            </a:r>
            <a:r>
              <a:rPr dirty="0" sz="1150" spc="24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han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sido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24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mayor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significatividad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23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la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cuentas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anuales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 pymes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periodo actual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y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 son,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consecuencia,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25">
                <a:latin typeface="Times New Roman"/>
                <a:cs typeface="Times New Roman"/>
              </a:rPr>
              <a:t>los </a:t>
            </a:r>
            <a:r>
              <a:rPr dirty="0" sz="1150">
                <a:latin typeface="Times New Roman"/>
                <a:cs typeface="Times New Roman"/>
              </a:rPr>
              <a:t>riesgos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considerados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más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significativos.</a:t>
            </a:r>
            <a:endParaRPr sz="1150">
              <a:latin typeface="Times New Roman"/>
              <a:cs typeface="Times New Roman"/>
            </a:endParaRPr>
          </a:p>
          <a:p>
            <a:pPr algn="just" marL="12700" marR="8255">
              <a:lnSpc>
                <a:spcPct val="105100"/>
              </a:lnSpc>
              <a:spcBef>
                <a:spcPts val="1200"/>
              </a:spcBef>
            </a:pPr>
            <a:r>
              <a:rPr dirty="0" sz="1150">
                <a:latin typeface="Times New Roman"/>
                <a:cs typeface="Times New Roman"/>
              </a:rPr>
              <a:t>Describimos esos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riesgos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en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nuestro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informe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auditoría</a:t>
            </a:r>
            <a:r>
              <a:rPr dirty="0" sz="1150" spc="-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salvo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que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las</a:t>
            </a:r>
            <a:r>
              <a:rPr dirty="0" sz="1150" spc="-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disposiciones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legales </a:t>
            </a:r>
            <a:r>
              <a:rPr dirty="0" sz="1150">
                <a:latin typeface="Times New Roman"/>
                <a:cs typeface="Times New Roman"/>
              </a:rPr>
              <a:t>o reglamentarias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prohíban revelar públicamente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la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cuestión.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40359" y="5244830"/>
            <a:ext cx="1581150" cy="2032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150">
                <a:latin typeface="Times New Roman"/>
                <a:cs typeface="Times New Roman"/>
              </a:rPr>
              <a:t>Sevilla, 7 de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abril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de</a:t>
            </a:r>
            <a:r>
              <a:rPr dirty="0" sz="1150" spc="-5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2025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40359" y="5413832"/>
            <a:ext cx="2087245" cy="37401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>
              <a:lnSpc>
                <a:spcPts val="1340"/>
              </a:lnSpc>
              <a:spcBef>
                <a:spcPts val="195"/>
              </a:spcBef>
            </a:pPr>
            <a:r>
              <a:rPr dirty="0" sz="1150">
                <a:latin typeface="Times New Roman"/>
                <a:cs typeface="Times New Roman"/>
              </a:rPr>
              <a:t>José</a:t>
            </a:r>
            <a:r>
              <a:rPr dirty="0" sz="1150" spc="10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Manuel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Vaquero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Gómez </a:t>
            </a:r>
            <a:r>
              <a:rPr dirty="0" sz="1150">
                <a:latin typeface="Times New Roman"/>
                <a:cs typeface="Times New Roman"/>
              </a:rPr>
              <a:t>Socio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auditor,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R.O.A.C.</a:t>
            </a:r>
            <a:r>
              <a:rPr dirty="0" sz="1150" spc="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N.º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23298</a:t>
            </a:r>
            <a:endParaRPr sz="1150">
              <a:latin typeface="Times New Roman"/>
              <a:cs typeface="Times New Roman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1095960" y="4365373"/>
            <a:ext cx="2331085" cy="1030605"/>
            <a:chOff x="1095960" y="4365373"/>
            <a:chExt cx="2331085" cy="1030605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95960" y="4442665"/>
              <a:ext cx="1322627" cy="830373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2388961" y="4365373"/>
              <a:ext cx="1038225" cy="1030605"/>
            </a:xfrm>
            <a:custGeom>
              <a:avLst/>
              <a:gdLst/>
              <a:ahLst/>
              <a:cxnLst/>
              <a:rect l="l" t="t" r="r" b="b"/>
              <a:pathLst>
                <a:path w="1038225" h="1030604">
                  <a:moveTo>
                    <a:pt x="186777" y="813013"/>
                  </a:moveTo>
                  <a:lnTo>
                    <a:pt x="122939" y="851861"/>
                  </a:lnTo>
                  <a:lnTo>
                    <a:pt x="74218" y="890898"/>
                  </a:lnTo>
                  <a:lnTo>
                    <a:pt x="39237" y="928233"/>
                  </a:lnTo>
                  <a:lnTo>
                    <a:pt x="16323" y="962220"/>
                  </a:lnTo>
                  <a:lnTo>
                    <a:pt x="0" y="1013578"/>
                  </a:lnTo>
                  <a:lnTo>
                    <a:pt x="6655" y="1026955"/>
                  </a:lnTo>
                  <a:lnTo>
                    <a:pt x="12616" y="1030488"/>
                  </a:lnTo>
                  <a:lnTo>
                    <a:pt x="82138" y="1030488"/>
                  </a:lnTo>
                  <a:lnTo>
                    <a:pt x="86462" y="1028375"/>
                  </a:lnTo>
                  <a:lnTo>
                    <a:pt x="20081" y="1028375"/>
                  </a:lnTo>
                  <a:lnTo>
                    <a:pt x="23203" y="1004918"/>
                  </a:lnTo>
                  <a:lnTo>
                    <a:pt x="38009" y="973181"/>
                  </a:lnTo>
                  <a:lnTo>
                    <a:pt x="63150" y="935631"/>
                  </a:lnTo>
                  <a:lnTo>
                    <a:pt x="97275" y="894735"/>
                  </a:lnTo>
                  <a:lnTo>
                    <a:pt x="139032" y="852957"/>
                  </a:lnTo>
                  <a:lnTo>
                    <a:pt x="186777" y="813013"/>
                  </a:lnTo>
                  <a:close/>
                </a:path>
                <a:path w="1038225" h="1030604">
                  <a:moveTo>
                    <a:pt x="443903" y="0"/>
                  </a:moveTo>
                  <a:lnTo>
                    <a:pt x="423128" y="13871"/>
                  </a:lnTo>
                  <a:lnTo>
                    <a:pt x="412460" y="45975"/>
                  </a:lnTo>
                  <a:lnTo>
                    <a:pt x="408529" y="82042"/>
                  </a:lnTo>
                  <a:lnTo>
                    <a:pt x="407968" y="107805"/>
                  </a:lnTo>
                  <a:lnTo>
                    <a:pt x="408727" y="131106"/>
                  </a:lnTo>
                  <a:lnTo>
                    <a:pt x="414210" y="182862"/>
                  </a:lnTo>
                  <a:lnTo>
                    <a:pt x="423689" y="237970"/>
                  </a:lnTo>
                  <a:lnTo>
                    <a:pt x="436372" y="295638"/>
                  </a:lnTo>
                  <a:lnTo>
                    <a:pt x="443903" y="324472"/>
                  </a:lnTo>
                  <a:lnTo>
                    <a:pt x="441427" y="339390"/>
                  </a:lnTo>
                  <a:lnTo>
                    <a:pt x="422857" y="396797"/>
                  </a:lnTo>
                  <a:lnTo>
                    <a:pt x="407588" y="436748"/>
                  </a:lnTo>
                  <a:lnTo>
                    <a:pt x="388878" y="482506"/>
                  </a:lnTo>
                  <a:lnTo>
                    <a:pt x="367140" y="532801"/>
                  </a:lnTo>
                  <a:lnTo>
                    <a:pt x="342785" y="586365"/>
                  </a:lnTo>
                  <a:lnTo>
                    <a:pt x="316220" y="641942"/>
                  </a:lnTo>
                  <a:lnTo>
                    <a:pt x="287943" y="698090"/>
                  </a:lnTo>
                  <a:lnTo>
                    <a:pt x="258146" y="753978"/>
                  </a:lnTo>
                  <a:lnTo>
                    <a:pt x="227448" y="807927"/>
                  </a:lnTo>
                  <a:lnTo>
                    <a:pt x="196194" y="858799"/>
                  </a:lnTo>
                  <a:lnTo>
                    <a:pt x="164796" y="905327"/>
                  </a:lnTo>
                  <a:lnTo>
                    <a:pt x="133668" y="946241"/>
                  </a:lnTo>
                  <a:lnTo>
                    <a:pt x="103220" y="980271"/>
                  </a:lnTo>
                  <a:lnTo>
                    <a:pt x="73864" y="1006150"/>
                  </a:lnTo>
                  <a:lnTo>
                    <a:pt x="20081" y="1028375"/>
                  </a:lnTo>
                  <a:lnTo>
                    <a:pt x="86462" y="1028375"/>
                  </a:lnTo>
                  <a:lnTo>
                    <a:pt x="143607" y="979625"/>
                  </a:lnTo>
                  <a:lnTo>
                    <a:pt x="175300" y="942359"/>
                  </a:lnTo>
                  <a:lnTo>
                    <a:pt x="209978" y="895419"/>
                  </a:lnTo>
                  <a:lnTo>
                    <a:pt x="247703" y="838298"/>
                  </a:lnTo>
                  <a:lnTo>
                    <a:pt x="288537" y="770489"/>
                  </a:lnTo>
                  <a:lnTo>
                    <a:pt x="298170" y="767318"/>
                  </a:lnTo>
                  <a:lnTo>
                    <a:pt x="288537" y="767318"/>
                  </a:lnTo>
                  <a:lnTo>
                    <a:pt x="329539" y="694302"/>
                  </a:lnTo>
                  <a:lnTo>
                    <a:pt x="363495" y="630068"/>
                  </a:lnTo>
                  <a:lnTo>
                    <a:pt x="391183" y="573785"/>
                  </a:lnTo>
                  <a:lnTo>
                    <a:pt x="413384" y="524624"/>
                  </a:lnTo>
                  <a:lnTo>
                    <a:pt x="430879" y="481755"/>
                  </a:lnTo>
                  <a:lnTo>
                    <a:pt x="444448" y="444349"/>
                  </a:lnTo>
                  <a:lnTo>
                    <a:pt x="462927" y="382602"/>
                  </a:lnTo>
                  <a:lnTo>
                    <a:pt x="499694" y="382602"/>
                  </a:lnTo>
                  <a:lnTo>
                    <a:pt x="494889" y="371773"/>
                  </a:lnTo>
                  <a:lnTo>
                    <a:pt x="476667" y="321301"/>
                  </a:lnTo>
                  <a:lnTo>
                    <a:pt x="483913" y="272446"/>
                  </a:lnTo>
                  <a:lnTo>
                    <a:pt x="484403" y="267398"/>
                  </a:lnTo>
                  <a:lnTo>
                    <a:pt x="462927" y="267398"/>
                  </a:lnTo>
                  <a:lnTo>
                    <a:pt x="450773" y="221026"/>
                  </a:lnTo>
                  <a:lnTo>
                    <a:pt x="442582" y="176240"/>
                  </a:lnTo>
                  <a:lnTo>
                    <a:pt x="437958" y="134227"/>
                  </a:lnTo>
                  <a:lnTo>
                    <a:pt x="436504" y="96179"/>
                  </a:lnTo>
                  <a:lnTo>
                    <a:pt x="436711" y="86666"/>
                  </a:lnTo>
                  <a:lnTo>
                    <a:pt x="436811" y="82042"/>
                  </a:lnTo>
                  <a:lnTo>
                    <a:pt x="436851" y="80209"/>
                  </a:lnTo>
                  <a:lnTo>
                    <a:pt x="439279" y="53241"/>
                  </a:lnTo>
                  <a:lnTo>
                    <a:pt x="445868" y="25283"/>
                  </a:lnTo>
                  <a:lnTo>
                    <a:pt x="458699" y="6341"/>
                  </a:lnTo>
                  <a:lnTo>
                    <a:pt x="484443" y="6341"/>
                  </a:lnTo>
                  <a:lnTo>
                    <a:pt x="470854" y="1056"/>
                  </a:lnTo>
                  <a:lnTo>
                    <a:pt x="443903" y="0"/>
                  </a:lnTo>
                  <a:close/>
                </a:path>
                <a:path w="1038225" h="1030604">
                  <a:moveTo>
                    <a:pt x="1011465" y="765204"/>
                  </a:moveTo>
                  <a:lnTo>
                    <a:pt x="1001705" y="767087"/>
                  </a:lnTo>
                  <a:lnTo>
                    <a:pt x="993629" y="772338"/>
                  </a:lnTo>
                  <a:lnTo>
                    <a:pt x="988130" y="780364"/>
                  </a:lnTo>
                  <a:lnTo>
                    <a:pt x="986099" y="790570"/>
                  </a:lnTo>
                  <a:lnTo>
                    <a:pt x="988130" y="800165"/>
                  </a:lnTo>
                  <a:lnTo>
                    <a:pt x="991086" y="804310"/>
                  </a:lnTo>
                  <a:lnTo>
                    <a:pt x="993708" y="807927"/>
                  </a:lnTo>
                  <a:lnTo>
                    <a:pt x="1001705" y="813013"/>
                  </a:lnTo>
                  <a:lnTo>
                    <a:pt x="1011465" y="814879"/>
                  </a:lnTo>
                  <a:lnTo>
                    <a:pt x="1022281" y="813013"/>
                  </a:lnTo>
                  <a:lnTo>
                    <a:pt x="1027832" y="809594"/>
                  </a:lnTo>
                  <a:lnTo>
                    <a:pt x="1011465" y="809594"/>
                  </a:lnTo>
                  <a:lnTo>
                    <a:pt x="1003868" y="808108"/>
                  </a:lnTo>
                  <a:lnTo>
                    <a:pt x="997461" y="804046"/>
                  </a:lnTo>
                  <a:lnTo>
                    <a:pt x="993035" y="798001"/>
                  </a:lnTo>
                  <a:lnTo>
                    <a:pt x="991383" y="790570"/>
                  </a:lnTo>
                  <a:lnTo>
                    <a:pt x="993035" y="782527"/>
                  </a:lnTo>
                  <a:lnTo>
                    <a:pt x="997461" y="776169"/>
                  </a:lnTo>
                  <a:lnTo>
                    <a:pt x="1003868" y="771991"/>
                  </a:lnTo>
                  <a:lnTo>
                    <a:pt x="1011465" y="770489"/>
                  </a:lnTo>
                  <a:lnTo>
                    <a:pt x="1027684" y="770489"/>
                  </a:lnTo>
                  <a:lnTo>
                    <a:pt x="1022281" y="767087"/>
                  </a:lnTo>
                  <a:lnTo>
                    <a:pt x="1011465" y="765204"/>
                  </a:lnTo>
                  <a:close/>
                </a:path>
                <a:path w="1038225" h="1030604">
                  <a:moveTo>
                    <a:pt x="1027684" y="770489"/>
                  </a:moveTo>
                  <a:lnTo>
                    <a:pt x="1011465" y="770489"/>
                  </a:lnTo>
                  <a:lnTo>
                    <a:pt x="1019953" y="771991"/>
                  </a:lnTo>
                  <a:lnTo>
                    <a:pt x="1026261" y="776169"/>
                  </a:lnTo>
                  <a:lnTo>
                    <a:pt x="1030192" y="782527"/>
                  </a:lnTo>
                  <a:lnTo>
                    <a:pt x="1031546" y="790570"/>
                  </a:lnTo>
                  <a:lnTo>
                    <a:pt x="1030192" y="798001"/>
                  </a:lnTo>
                  <a:lnTo>
                    <a:pt x="1026261" y="804046"/>
                  </a:lnTo>
                  <a:lnTo>
                    <a:pt x="1019953" y="808108"/>
                  </a:lnTo>
                  <a:lnTo>
                    <a:pt x="1011465" y="809594"/>
                  </a:lnTo>
                  <a:lnTo>
                    <a:pt x="1027832" y="809594"/>
                  </a:lnTo>
                  <a:lnTo>
                    <a:pt x="1030540" y="807927"/>
                  </a:lnTo>
                  <a:lnTo>
                    <a:pt x="1033104" y="804310"/>
                  </a:lnTo>
                  <a:lnTo>
                    <a:pt x="1035988" y="800165"/>
                  </a:lnTo>
                  <a:lnTo>
                    <a:pt x="1037887" y="790570"/>
                  </a:lnTo>
                  <a:lnTo>
                    <a:pt x="1035988" y="780364"/>
                  </a:lnTo>
                  <a:lnTo>
                    <a:pt x="1030621" y="772338"/>
                  </a:lnTo>
                  <a:lnTo>
                    <a:pt x="1027684" y="770489"/>
                  </a:lnTo>
                  <a:close/>
                </a:path>
                <a:path w="1038225" h="1030604">
                  <a:moveTo>
                    <a:pt x="1018863" y="773659"/>
                  </a:moveTo>
                  <a:lnTo>
                    <a:pt x="1001952" y="773659"/>
                  </a:lnTo>
                  <a:lnTo>
                    <a:pt x="1001952" y="804310"/>
                  </a:lnTo>
                  <a:lnTo>
                    <a:pt x="1007237" y="804310"/>
                  </a:lnTo>
                  <a:lnTo>
                    <a:pt x="1007237" y="792684"/>
                  </a:lnTo>
                  <a:lnTo>
                    <a:pt x="1020625" y="792684"/>
                  </a:lnTo>
                  <a:lnTo>
                    <a:pt x="1019920" y="791627"/>
                  </a:lnTo>
                  <a:lnTo>
                    <a:pt x="1016749" y="790570"/>
                  </a:lnTo>
                  <a:lnTo>
                    <a:pt x="1023091" y="788456"/>
                  </a:lnTo>
                  <a:lnTo>
                    <a:pt x="1007237" y="788456"/>
                  </a:lnTo>
                  <a:lnTo>
                    <a:pt x="1007237" y="780001"/>
                  </a:lnTo>
                  <a:lnTo>
                    <a:pt x="1022386" y="780001"/>
                  </a:lnTo>
                  <a:lnTo>
                    <a:pt x="1022034" y="777887"/>
                  </a:lnTo>
                  <a:lnTo>
                    <a:pt x="1018863" y="773659"/>
                  </a:lnTo>
                  <a:close/>
                </a:path>
                <a:path w="1038225" h="1030604">
                  <a:moveTo>
                    <a:pt x="1020625" y="792684"/>
                  </a:moveTo>
                  <a:lnTo>
                    <a:pt x="1013578" y="792684"/>
                  </a:lnTo>
                  <a:lnTo>
                    <a:pt x="1015692" y="795854"/>
                  </a:lnTo>
                  <a:lnTo>
                    <a:pt x="1016749" y="799025"/>
                  </a:lnTo>
                  <a:lnTo>
                    <a:pt x="1017753" y="804046"/>
                  </a:lnTo>
                  <a:lnTo>
                    <a:pt x="1017806" y="804310"/>
                  </a:lnTo>
                  <a:lnTo>
                    <a:pt x="1023091" y="804310"/>
                  </a:lnTo>
                  <a:lnTo>
                    <a:pt x="1022034" y="799025"/>
                  </a:lnTo>
                  <a:lnTo>
                    <a:pt x="1022034" y="794798"/>
                  </a:lnTo>
                  <a:lnTo>
                    <a:pt x="1020625" y="792684"/>
                  </a:lnTo>
                  <a:close/>
                </a:path>
                <a:path w="1038225" h="1030604">
                  <a:moveTo>
                    <a:pt x="1022386" y="780001"/>
                  </a:moveTo>
                  <a:lnTo>
                    <a:pt x="1014635" y="780001"/>
                  </a:lnTo>
                  <a:lnTo>
                    <a:pt x="1016749" y="781058"/>
                  </a:lnTo>
                  <a:lnTo>
                    <a:pt x="1016749" y="787399"/>
                  </a:lnTo>
                  <a:lnTo>
                    <a:pt x="1013578" y="788456"/>
                  </a:lnTo>
                  <a:lnTo>
                    <a:pt x="1023091" y="788456"/>
                  </a:lnTo>
                  <a:lnTo>
                    <a:pt x="1023091" y="784228"/>
                  </a:lnTo>
                  <a:lnTo>
                    <a:pt x="1022562" y="781058"/>
                  </a:lnTo>
                  <a:lnTo>
                    <a:pt x="1022447" y="780364"/>
                  </a:lnTo>
                  <a:lnTo>
                    <a:pt x="1022386" y="780001"/>
                  </a:lnTo>
                  <a:close/>
                </a:path>
                <a:path w="1038225" h="1030604">
                  <a:moveTo>
                    <a:pt x="499694" y="382602"/>
                  </a:moveTo>
                  <a:lnTo>
                    <a:pt x="462927" y="382602"/>
                  </a:lnTo>
                  <a:lnTo>
                    <a:pt x="494896" y="453002"/>
                  </a:lnTo>
                  <a:lnTo>
                    <a:pt x="528437" y="510313"/>
                  </a:lnTo>
                  <a:lnTo>
                    <a:pt x="562403" y="556068"/>
                  </a:lnTo>
                  <a:lnTo>
                    <a:pt x="595648" y="591803"/>
                  </a:lnTo>
                  <a:lnTo>
                    <a:pt x="627026" y="619051"/>
                  </a:lnTo>
                  <a:lnTo>
                    <a:pt x="679594" y="654228"/>
                  </a:lnTo>
                  <a:lnTo>
                    <a:pt x="632793" y="662902"/>
                  </a:lnTo>
                  <a:lnTo>
                    <a:pt x="584604" y="673088"/>
                  </a:lnTo>
                  <a:lnTo>
                    <a:pt x="535425" y="684809"/>
                  </a:lnTo>
                  <a:lnTo>
                    <a:pt x="485651" y="698090"/>
                  </a:lnTo>
                  <a:lnTo>
                    <a:pt x="435679" y="712957"/>
                  </a:lnTo>
                  <a:lnTo>
                    <a:pt x="385905" y="729434"/>
                  </a:lnTo>
                  <a:lnTo>
                    <a:pt x="336725" y="747546"/>
                  </a:lnTo>
                  <a:lnTo>
                    <a:pt x="288537" y="767318"/>
                  </a:lnTo>
                  <a:lnTo>
                    <a:pt x="298170" y="767318"/>
                  </a:lnTo>
                  <a:lnTo>
                    <a:pt x="331090" y="756482"/>
                  </a:lnTo>
                  <a:lnTo>
                    <a:pt x="376009" y="743380"/>
                  </a:lnTo>
                  <a:lnTo>
                    <a:pt x="422843" y="731226"/>
                  </a:lnTo>
                  <a:lnTo>
                    <a:pt x="471137" y="720064"/>
                  </a:lnTo>
                  <a:lnTo>
                    <a:pt x="520441" y="709937"/>
                  </a:lnTo>
                  <a:lnTo>
                    <a:pt x="570302" y="700889"/>
                  </a:lnTo>
                  <a:lnTo>
                    <a:pt x="620266" y="692963"/>
                  </a:lnTo>
                  <a:lnTo>
                    <a:pt x="669883" y="686202"/>
                  </a:lnTo>
                  <a:lnTo>
                    <a:pt x="718700" y="680651"/>
                  </a:lnTo>
                  <a:lnTo>
                    <a:pt x="798062" y="680651"/>
                  </a:lnTo>
                  <a:lnTo>
                    <a:pt x="781058" y="673253"/>
                  </a:lnTo>
                  <a:lnTo>
                    <a:pt x="826255" y="670752"/>
                  </a:lnTo>
                  <a:lnTo>
                    <a:pt x="880525" y="669808"/>
                  </a:lnTo>
                  <a:lnTo>
                    <a:pt x="1016036" y="669808"/>
                  </a:lnTo>
                  <a:lnTo>
                    <a:pt x="988873" y="655153"/>
                  </a:lnTo>
                  <a:lnTo>
                    <a:pt x="949452" y="646830"/>
                  </a:lnTo>
                  <a:lnTo>
                    <a:pt x="734554" y="646830"/>
                  </a:lnTo>
                  <a:lnTo>
                    <a:pt x="710030" y="632793"/>
                  </a:lnTo>
                  <a:lnTo>
                    <a:pt x="662172" y="601944"/>
                  </a:lnTo>
                  <a:lnTo>
                    <a:pt x="603594" y="551351"/>
                  </a:lnTo>
                  <a:lnTo>
                    <a:pt x="571163" y="511858"/>
                  </a:lnTo>
                  <a:lnTo>
                    <a:pt x="542196" y="468080"/>
                  </a:lnTo>
                  <a:lnTo>
                    <a:pt x="516751" y="421042"/>
                  </a:lnTo>
                  <a:lnTo>
                    <a:pt x="499694" y="382602"/>
                  </a:lnTo>
                  <a:close/>
                </a:path>
                <a:path w="1038225" h="1030604">
                  <a:moveTo>
                    <a:pt x="798062" y="680651"/>
                  </a:moveTo>
                  <a:lnTo>
                    <a:pt x="718700" y="680651"/>
                  </a:lnTo>
                  <a:lnTo>
                    <a:pt x="774099" y="706313"/>
                  </a:lnTo>
                  <a:lnTo>
                    <a:pt x="829600" y="727155"/>
                  </a:lnTo>
                  <a:lnTo>
                    <a:pt x="882767" y="742671"/>
                  </a:lnTo>
                  <a:lnTo>
                    <a:pt x="931165" y="752352"/>
                  </a:lnTo>
                  <a:lnTo>
                    <a:pt x="972359" y="755692"/>
                  </a:lnTo>
                  <a:lnTo>
                    <a:pt x="994174" y="754272"/>
                  </a:lnTo>
                  <a:lnTo>
                    <a:pt x="1010540" y="749879"/>
                  </a:lnTo>
                  <a:lnTo>
                    <a:pt x="1021555" y="742315"/>
                  </a:lnTo>
                  <a:lnTo>
                    <a:pt x="1023418" y="738781"/>
                  </a:lnTo>
                  <a:lnTo>
                    <a:pt x="994554" y="738781"/>
                  </a:lnTo>
                  <a:lnTo>
                    <a:pt x="952723" y="734042"/>
                  </a:lnTo>
                  <a:lnTo>
                    <a:pt x="900885" y="720682"/>
                  </a:lnTo>
                  <a:lnTo>
                    <a:pt x="842507" y="699989"/>
                  </a:lnTo>
                  <a:lnTo>
                    <a:pt x="798062" y="680651"/>
                  </a:lnTo>
                  <a:close/>
                </a:path>
                <a:path w="1038225" h="1030604">
                  <a:moveTo>
                    <a:pt x="1027318" y="731383"/>
                  </a:moveTo>
                  <a:lnTo>
                    <a:pt x="1021010" y="733876"/>
                  </a:lnTo>
                  <a:lnTo>
                    <a:pt x="1013314" y="736271"/>
                  </a:lnTo>
                  <a:lnTo>
                    <a:pt x="1004430" y="738071"/>
                  </a:lnTo>
                  <a:lnTo>
                    <a:pt x="994554" y="738781"/>
                  </a:lnTo>
                  <a:lnTo>
                    <a:pt x="1023418" y="738781"/>
                  </a:lnTo>
                  <a:lnTo>
                    <a:pt x="1027318" y="731383"/>
                  </a:lnTo>
                  <a:close/>
                </a:path>
                <a:path w="1038225" h="1030604">
                  <a:moveTo>
                    <a:pt x="1016036" y="669808"/>
                  </a:moveTo>
                  <a:lnTo>
                    <a:pt x="880525" y="669808"/>
                  </a:lnTo>
                  <a:lnTo>
                    <a:pt x="936027" y="672328"/>
                  </a:lnTo>
                  <a:lnTo>
                    <a:pt x="984924" y="680220"/>
                  </a:lnTo>
                  <a:lnTo>
                    <a:pt x="1019377" y="695394"/>
                  </a:lnTo>
                  <a:lnTo>
                    <a:pt x="1031546" y="719757"/>
                  </a:lnTo>
                  <a:lnTo>
                    <a:pt x="1034717" y="712358"/>
                  </a:lnTo>
                  <a:lnTo>
                    <a:pt x="1037879" y="709188"/>
                  </a:lnTo>
                  <a:lnTo>
                    <a:pt x="1037879" y="701789"/>
                  </a:lnTo>
                  <a:lnTo>
                    <a:pt x="1025023" y="674656"/>
                  </a:lnTo>
                  <a:lnTo>
                    <a:pt x="1016036" y="669808"/>
                  </a:lnTo>
                  <a:close/>
                </a:path>
                <a:path w="1038225" h="1030604">
                  <a:moveTo>
                    <a:pt x="861383" y="639431"/>
                  </a:moveTo>
                  <a:lnTo>
                    <a:pt x="833094" y="640142"/>
                  </a:lnTo>
                  <a:lnTo>
                    <a:pt x="802328" y="641942"/>
                  </a:lnTo>
                  <a:lnTo>
                    <a:pt x="734554" y="646830"/>
                  </a:lnTo>
                  <a:lnTo>
                    <a:pt x="949452" y="646830"/>
                  </a:lnTo>
                  <a:lnTo>
                    <a:pt x="933104" y="643378"/>
                  </a:lnTo>
                  <a:lnTo>
                    <a:pt x="861383" y="639431"/>
                  </a:lnTo>
                  <a:close/>
                </a:path>
                <a:path w="1038225" h="1030604">
                  <a:moveTo>
                    <a:pt x="494634" y="86666"/>
                  </a:moveTo>
                  <a:lnTo>
                    <a:pt x="488937" y="117878"/>
                  </a:lnTo>
                  <a:lnTo>
                    <a:pt x="482348" y="158008"/>
                  </a:lnTo>
                  <a:lnTo>
                    <a:pt x="473975" y="207650"/>
                  </a:lnTo>
                  <a:lnTo>
                    <a:pt x="462927" y="267398"/>
                  </a:lnTo>
                  <a:lnTo>
                    <a:pt x="484403" y="267398"/>
                  </a:lnTo>
                  <a:lnTo>
                    <a:pt x="488471" y="225468"/>
                  </a:lnTo>
                  <a:lnTo>
                    <a:pt x="491202" y="179455"/>
                  </a:lnTo>
                  <a:lnTo>
                    <a:pt x="492940" y="134227"/>
                  </a:lnTo>
                  <a:lnTo>
                    <a:pt x="494634" y="86666"/>
                  </a:lnTo>
                  <a:close/>
                </a:path>
                <a:path w="1038225" h="1030604">
                  <a:moveTo>
                    <a:pt x="484443" y="6341"/>
                  </a:moveTo>
                  <a:lnTo>
                    <a:pt x="458699" y="6341"/>
                  </a:lnTo>
                  <a:lnTo>
                    <a:pt x="470111" y="13541"/>
                  </a:lnTo>
                  <a:lnTo>
                    <a:pt x="481027" y="25101"/>
                  </a:lnTo>
                  <a:lnTo>
                    <a:pt x="489763" y="42606"/>
                  </a:lnTo>
                  <a:lnTo>
                    <a:pt x="494634" y="67642"/>
                  </a:lnTo>
                  <a:lnTo>
                    <a:pt x="498598" y="28536"/>
                  </a:lnTo>
                  <a:lnTo>
                    <a:pt x="489878" y="8455"/>
                  </a:lnTo>
                  <a:lnTo>
                    <a:pt x="484443" y="6341"/>
                  </a:lnTo>
                  <a:close/>
                </a:path>
              </a:pathLst>
            </a:custGeom>
            <a:solidFill>
              <a:srgbClr val="FFD8D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1040359" y="3649606"/>
            <a:ext cx="1742439" cy="112395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355600">
              <a:lnSpc>
                <a:spcPts val="1340"/>
              </a:lnSpc>
              <a:spcBef>
                <a:spcPts val="195"/>
              </a:spcBef>
            </a:pPr>
            <a:r>
              <a:rPr dirty="0" sz="1150">
                <a:latin typeface="Times New Roman"/>
                <a:cs typeface="Times New Roman"/>
              </a:rPr>
              <a:t>Netadia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Europa,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S.L.P. </a:t>
            </a:r>
            <a:r>
              <a:rPr dirty="0" sz="1150">
                <a:latin typeface="Times New Roman"/>
                <a:cs typeface="Times New Roman"/>
              </a:rPr>
              <a:t>Avda.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Innovación, </a:t>
            </a:r>
            <a:r>
              <a:rPr dirty="0" sz="1150" spc="-50">
                <a:latin typeface="Times New Roman"/>
                <a:cs typeface="Times New Roman"/>
              </a:rPr>
              <a:t>3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50">
                <a:latin typeface="Times New Roman"/>
                <a:cs typeface="Times New Roman"/>
              </a:rPr>
              <a:t>41020,</a:t>
            </a:r>
            <a:r>
              <a:rPr dirty="0" sz="1150" spc="30">
                <a:latin typeface="Times New Roman"/>
                <a:cs typeface="Times New Roman"/>
              </a:rPr>
              <a:t> </a:t>
            </a:r>
            <a:r>
              <a:rPr dirty="0" sz="1150" spc="-10">
                <a:latin typeface="Times New Roman"/>
                <a:cs typeface="Times New Roman"/>
              </a:rPr>
              <a:t>Sevilla</a:t>
            </a: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1150">
                <a:latin typeface="Times New Roman"/>
                <a:cs typeface="Times New Roman"/>
              </a:rPr>
              <a:t>N.º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R.O.A.C.</a:t>
            </a:r>
            <a:r>
              <a:rPr dirty="0" sz="1150" spc="15">
                <a:latin typeface="Times New Roman"/>
                <a:cs typeface="Times New Roman"/>
              </a:rPr>
              <a:t> </a:t>
            </a:r>
            <a:r>
              <a:rPr dirty="0" sz="1150">
                <a:latin typeface="Times New Roman"/>
                <a:cs typeface="Times New Roman"/>
              </a:rPr>
              <a:t>S</a:t>
            </a:r>
            <a:r>
              <a:rPr dirty="0" sz="1150" spc="20">
                <a:latin typeface="Times New Roman"/>
                <a:cs typeface="Times New Roman"/>
              </a:rPr>
              <a:t> </a:t>
            </a:r>
            <a:r>
              <a:rPr dirty="0" sz="1150" spc="-20">
                <a:latin typeface="Times New Roman"/>
                <a:cs typeface="Times New Roman"/>
              </a:rPr>
              <a:t>2114</a:t>
            </a:r>
            <a:endParaRPr sz="1150">
              <a:latin typeface="Times New Roman"/>
              <a:cs typeface="Times New Roman"/>
            </a:endParaRPr>
          </a:p>
          <a:p>
            <a:pPr marL="990600" marR="5080">
              <a:lnSpc>
                <a:spcPct val="100000"/>
              </a:lnSpc>
              <a:spcBef>
                <a:spcPts val="15"/>
              </a:spcBef>
            </a:pPr>
            <a:r>
              <a:rPr dirty="0" sz="1250" spc="-20">
                <a:latin typeface="Trebuchet MS"/>
                <a:cs typeface="Trebuchet MS"/>
              </a:rPr>
              <a:t>28931457X JOSE</a:t>
            </a:r>
            <a:endParaRPr sz="1250">
              <a:latin typeface="Trebuchet MS"/>
              <a:cs typeface="Trebuchet MS"/>
            </a:endParaRPr>
          </a:p>
        </p:txBody>
      </p:sp>
      <p:sp>
        <p:nvSpPr>
          <p:cNvPr id="15" name="object 1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835"/>
              </a:lnSpc>
            </a:pPr>
            <a:r>
              <a:rPr dirty="0"/>
              <a:t>Netadia</a:t>
            </a:r>
            <a:r>
              <a:rPr dirty="0" spc="50"/>
              <a:t> </a:t>
            </a:r>
            <a:r>
              <a:rPr dirty="0"/>
              <a:t>Europa,</a:t>
            </a:r>
            <a:r>
              <a:rPr dirty="0" spc="45"/>
              <a:t> </a:t>
            </a:r>
            <a:r>
              <a:rPr dirty="0"/>
              <a:t>S.LP.</a:t>
            </a:r>
            <a:r>
              <a:rPr dirty="0" spc="55"/>
              <a:t> </a:t>
            </a:r>
            <a:r>
              <a:rPr dirty="0"/>
              <a:t>–</a:t>
            </a:r>
            <a:r>
              <a:rPr dirty="0" spc="50"/>
              <a:t> </a:t>
            </a:r>
            <a:r>
              <a:rPr dirty="0"/>
              <a:t>C.I.F.</a:t>
            </a:r>
            <a:r>
              <a:rPr dirty="0" spc="50"/>
              <a:t> </a:t>
            </a:r>
            <a:r>
              <a:rPr dirty="0"/>
              <a:t>B91857870</a:t>
            </a:r>
            <a:r>
              <a:rPr dirty="0" spc="55"/>
              <a:t> </a:t>
            </a:r>
            <a:r>
              <a:rPr dirty="0"/>
              <a:t>-</a:t>
            </a:r>
            <a:r>
              <a:rPr dirty="0" spc="55"/>
              <a:t> </a:t>
            </a:r>
            <a:r>
              <a:rPr dirty="0"/>
              <a:t>Inscrita</a:t>
            </a:r>
            <a:r>
              <a:rPr dirty="0" spc="55"/>
              <a:t> </a:t>
            </a:r>
            <a:r>
              <a:rPr dirty="0"/>
              <a:t>en</a:t>
            </a:r>
            <a:r>
              <a:rPr dirty="0" spc="60"/>
              <a:t> </a:t>
            </a:r>
            <a:r>
              <a:rPr dirty="0"/>
              <a:t>RM</a:t>
            </a:r>
            <a:r>
              <a:rPr dirty="0" spc="45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Sevilla,</a:t>
            </a:r>
            <a:r>
              <a:rPr dirty="0" spc="55"/>
              <a:t> </a:t>
            </a:r>
            <a:r>
              <a:rPr dirty="0"/>
              <a:t>Tomo</a:t>
            </a:r>
            <a:r>
              <a:rPr dirty="0" spc="25"/>
              <a:t> </a:t>
            </a:r>
            <a:r>
              <a:rPr dirty="0"/>
              <a:t>5420,</a:t>
            </a:r>
            <a:r>
              <a:rPr dirty="0" spc="60"/>
              <a:t> </a:t>
            </a:r>
            <a:r>
              <a:rPr dirty="0"/>
              <a:t>folio</a:t>
            </a:r>
            <a:r>
              <a:rPr dirty="0" spc="35"/>
              <a:t> </a:t>
            </a:r>
            <a:r>
              <a:rPr dirty="0"/>
              <a:t>131.</a:t>
            </a:r>
            <a:r>
              <a:rPr dirty="0" spc="60"/>
              <a:t> </a:t>
            </a:r>
            <a:r>
              <a:rPr dirty="0"/>
              <a:t>hoja</a:t>
            </a:r>
            <a:r>
              <a:rPr dirty="0" spc="60"/>
              <a:t> </a:t>
            </a:r>
            <a:r>
              <a:rPr dirty="0"/>
              <a:t>SE-</a:t>
            </a:r>
            <a:r>
              <a:rPr dirty="0" spc="-10"/>
              <a:t>90843.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/>
              <a:t>Inscrita</a:t>
            </a:r>
            <a:r>
              <a:rPr dirty="0" spc="50"/>
              <a:t> </a:t>
            </a:r>
            <a:r>
              <a:rPr dirty="0"/>
              <a:t>en</a:t>
            </a:r>
            <a:r>
              <a:rPr dirty="0" spc="40"/>
              <a:t> </a:t>
            </a:r>
            <a:r>
              <a:rPr dirty="0"/>
              <a:t>el</a:t>
            </a:r>
            <a:r>
              <a:rPr dirty="0" spc="40"/>
              <a:t> </a:t>
            </a:r>
            <a:r>
              <a:rPr dirty="0"/>
              <a:t>Registro</a:t>
            </a:r>
            <a:r>
              <a:rPr dirty="0" spc="45"/>
              <a:t> </a:t>
            </a:r>
            <a:r>
              <a:rPr dirty="0"/>
              <a:t>Oficial</a:t>
            </a:r>
            <a:r>
              <a:rPr dirty="0" spc="35"/>
              <a:t> </a:t>
            </a:r>
            <a:r>
              <a:rPr dirty="0"/>
              <a:t>de</a:t>
            </a:r>
            <a:r>
              <a:rPr dirty="0" spc="40"/>
              <a:t> </a:t>
            </a:r>
            <a:r>
              <a:rPr dirty="0"/>
              <a:t>Auditores</a:t>
            </a:r>
            <a:r>
              <a:rPr dirty="0" spc="40"/>
              <a:t> </a:t>
            </a:r>
            <a:r>
              <a:rPr dirty="0"/>
              <a:t>de</a:t>
            </a:r>
            <a:r>
              <a:rPr dirty="0" spc="45"/>
              <a:t> </a:t>
            </a:r>
            <a:r>
              <a:rPr dirty="0"/>
              <a:t>Cuentas</a:t>
            </a:r>
            <a:r>
              <a:rPr dirty="0" spc="50"/>
              <a:t> </a:t>
            </a:r>
            <a:r>
              <a:rPr dirty="0"/>
              <a:t>con</a:t>
            </a:r>
            <a:r>
              <a:rPr dirty="0" spc="40"/>
              <a:t> </a:t>
            </a:r>
            <a:r>
              <a:rPr dirty="0"/>
              <a:t>número</a:t>
            </a:r>
            <a:r>
              <a:rPr dirty="0" spc="40"/>
              <a:t> </a:t>
            </a:r>
            <a:r>
              <a:rPr dirty="0"/>
              <a:t>S-</a:t>
            </a:r>
            <a:r>
              <a:rPr dirty="0" spc="-20"/>
              <a:t>2114.</a:t>
            </a:r>
          </a:p>
        </p:txBody>
      </p:sp>
      <p:sp>
        <p:nvSpPr>
          <p:cNvPr id="16" name="object 1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115"/>
              </a:lnSpc>
            </a:pPr>
            <a:r>
              <a:rPr dirty="0" spc="-50"/>
              <a:t>4</a:t>
            </a:r>
          </a:p>
        </p:txBody>
      </p:sp>
      <p:sp>
        <p:nvSpPr>
          <p:cNvPr id="9" name="object 9" descr=""/>
          <p:cNvSpPr txBox="1"/>
          <p:nvPr/>
        </p:nvSpPr>
        <p:spPr>
          <a:xfrm>
            <a:off x="2018868" y="4748139"/>
            <a:ext cx="607695" cy="2152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50" spc="-10">
                <a:latin typeface="Trebuchet MS"/>
                <a:cs typeface="Trebuchet MS"/>
              </a:rPr>
              <a:t>MANUEL</a:t>
            </a:r>
            <a:endParaRPr sz="1250">
              <a:latin typeface="Trebuchet MS"/>
              <a:cs typeface="Trebuchet MS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018868" y="5127249"/>
            <a:ext cx="804545" cy="2152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50" spc="-25">
                <a:latin typeface="Trebuchet MS"/>
                <a:cs typeface="Trebuchet MS"/>
              </a:rPr>
              <a:t>B91857870)</a:t>
            </a:r>
            <a:endParaRPr sz="1250">
              <a:latin typeface="Trebuchet MS"/>
              <a:cs typeface="Trebuchet MS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908410" y="4341901"/>
            <a:ext cx="766445" cy="5321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3899"/>
              </a:lnSpc>
              <a:spcBef>
                <a:spcPts val="90"/>
              </a:spcBef>
            </a:pPr>
            <a:r>
              <a:rPr dirty="0" sz="800" spc="-10">
                <a:latin typeface="Trebuchet MS"/>
                <a:cs typeface="Trebuchet MS"/>
              </a:rPr>
              <a:t>Firmado </a:t>
            </a:r>
            <a:r>
              <a:rPr dirty="0" sz="800" spc="-20">
                <a:latin typeface="Trebuchet MS"/>
                <a:cs typeface="Trebuchet MS"/>
              </a:rPr>
              <a:t>digitalmente</a:t>
            </a:r>
            <a:r>
              <a:rPr dirty="0" sz="800" spc="35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por </a:t>
            </a:r>
            <a:r>
              <a:rPr dirty="0" sz="800">
                <a:latin typeface="Trebuchet MS"/>
                <a:cs typeface="Trebuchet MS"/>
              </a:rPr>
              <a:t>28931457X</a:t>
            </a:r>
            <a:r>
              <a:rPr dirty="0" sz="800" spc="-65">
                <a:latin typeface="Trebuchet MS"/>
                <a:cs typeface="Trebuchet MS"/>
              </a:rPr>
              <a:t> </a:t>
            </a:r>
            <a:r>
              <a:rPr dirty="0" sz="800" spc="-20">
                <a:latin typeface="Trebuchet MS"/>
                <a:cs typeface="Trebuchet MS"/>
              </a:rPr>
              <a:t>JOSE </a:t>
            </a:r>
            <a:r>
              <a:rPr dirty="0" sz="800" spc="-10">
                <a:latin typeface="Trebuchet MS"/>
                <a:cs typeface="Trebuchet MS"/>
              </a:rPr>
              <a:t>MANUEL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908410" y="4848601"/>
            <a:ext cx="602615" cy="1524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00">
                <a:latin typeface="Trebuchet MS"/>
                <a:cs typeface="Trebuchet MS"/>
              </a:rPr>
              <a:t>VAQUERO </a:t>
            </a:r>
            <a:r>
              <a:rPr dirty="0" sz="800" spc="-55">
                <a:latin typeface="Trebuchet MS"/>
                <a:cs typeface="Trebuchet MS"/>
              </a:rPr>
              <a:t>(R: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018868" y="4922876"/>
            <a:ext cx="1435735" cy="2152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baseline="-4444" sz="1875" spc="-44">
                <a:latin typeface="Trebuchet MS"/>
                <a:cs typeface="Trebuchet MS"/>
              </a:rPr>
              <a:t>VAQUERO</a:t>
            </a:r>
            <a:r>
              <a:rPr dirty="0" baseline="-4444" sz="1875" spc="-112">
                <a:latin typeface="Trebuchet MS"/>
                <a:cs typeface="Trebuchet MS"/>
              </a:rPr>
              <a:t> </a:t>
            </a:r>
            <a:r>
              <a:rPr dirty="0" baseline="-4444" sz="1875" spc="-202">
                <a:latin typeface="Trebuchet MS"/>
                <a:cs typeface="Trebuchet MS"/>
              </a:rPr>
              <a:t>(R:</a:t>
            </a:r>
            <a:r>
              <a:rPr dirty="0" baseline="-4444" sz="1875" spc="-217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B91857870)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908410" y="5101950"/>
            <a:ext cx="807720" cy="2787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00" spc="-45">
                <a:latin typeface="Trebuchet MS"/>
                <a:cs typeface="Trebuchet MS"/>
              </a:rPr>
              <a:t>Fecha:</a:t>
            </a:r>
            <a:r>
              <a:rPr dirty="0" sz="800" spc="-15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2025.07.23</a:t>
            </a:r>
            <a:endParaRPr sz="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800" spc="-40">
                <a:latin typeface="Trebuchet MS"/>
                <a:cs typeface="Trebuchet MS"/>
              </a:rPr>
              <a:t>09:21:27</a:t>
            </a:r>
            <a:r>
              <a:rPr dirty="0" sz="80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+02'00'</a:t>
            </a:r>
            <a:endParaRPr sz="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Francisco Villar</dc:creator>
  <dc:title>Microsoft Word - Informe AC y CCAA CE Master  - 2024</dc:title>
  <dcterms:created xsi:type="dcterms:W3CDTF">2025-07-31T10:56:00Z</dcterms:created>
  <dcterms:modified xsi:type="dcterms:W3CDTF">2025-07-31T10:56:00Z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2025-07-23T00:00:00Z</vt:filetime>
  </property>
  <property fmtid="{D5CDD505-2E9C-101B-9397-08002B2CF9AE}" pid="3" name="LastSaved">
    <vt:filetime>2025-07-31T00:00:00Z</vt:filetime>
  </property>
  <property fmtid="{D5CDD505-2E9C-101B-9397-08002B2CF9AE}" pid="4" name="Producer">
    <vt:lpwstr>Microsoft: Print To PDF</vt:lpwstr>
  </property>
</Properties>
</file>